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78" r:id="rId4"/>
    <p:sldId id="273" r:id="rId5"/>
    <p:sldId id="257" r:id="rId6"/>
    <p:sldId id="259" r:id="rId7"/>
    <p:sldId id="258"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5" r:id="rId21"/>
    <p:sldId id="274" r:id="rId22"/>
    <p:sldId id="279" r:id="rId23"/>
    <p:sldId id="277"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62"/>
  </p:normalViewPr>
  <p:slideViewPr>
    <p:cSldViewPr snapToGrid="0" snapToObjects="1">
      <p:cViewPr varScale="1">
        <p:scale>
          <a:sx n="102" d="100"/>
          <a:sy n="102"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3/2/21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3/2/21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5324-B487-D842-B872-69DE07B95A83}"/>
              </a:ext>
            </a:extLst>
          </p:cNvPr>
          <p:cNvSpPr>
            <a:spLocks noGrp="1"/>
          </p:cNvSpPr>
          <p:nvPr>
            <p:ph type="ctrTitle"/>
          </p:nvPr>
        </p:nvSpPr>
        <p:spPr/>
        <p:txBody>
          <a:bodyPr/>
          <a:lstStyle/>
          <a:p>
            <a:r>
              <a:rPr lang="en-US" dirty="0"/>
              <a:t>Model Data Catalog</a:t>
            </a:r>
          </a:p>
        </p:txBody>
      </p:sp>
      <p:sp>
        <p:nvSpPr>
          <p:cNvPr id="3" name="Subtitle 2">
            <a:extLst>
              <a:ext uri="{FF2B5EF4-FFF2-40B4-BE49-F238E27FC236}">
                <a16:creationId xmlns:a16="http://schemas.microsoft.com/office/drawing/2014/main" id="{3FD1FFA4-2B40-AA4D-AB5B-79BFF2095F20}"/>
              </a:ext>
            </a:extLst>
          </p:cNvPr>
          <p:cNvSpPr>
            <a:spLocks noGrp="1"/>
          </p:cNvSpPr>
          <p:nvPr>
            <p:ph type="subTitle" idx="1"/>
          </p:nvPr>
        </p:nvSpPr>
        <p:spPr/>
        <p:txBody>
          <a:bodyPr/>
          <a:lstStyle/>
          <a:p>
            <a:r>
              <a:rPr lang="en-US" dirty="0"/>
              <a:t>Initial Update for </a:t>
            </a:r>
          </a:p>
          <a:p>
            <a:r>
              <a:rPr lang="en-US" b="1" dirty="0"/>
              <a:t>Custom Named Entity Recognition (NER) Exploration </a:t>
            </a:r>
          </a:p>
          <a:p>
            <a:r>
              <a:rPr lang="en-US" dirty="0"/>
              <a:t>March 2, 2021</a:t>
            </a:r>
          </a:p>
        </p:txBody>
      </p:sp>
      <p:pic>
        <p:nvPicPr>
          <p:cNvPr id="5" name="Picture 4">
            <a:extLst>
              <a:ext uri="{FF2B5EF4-FFF2-40B4-BE49-F238E27FC236}">
                <a16:creationId xmlns:a16="http://schemas.microsoft.com/office/drawing/2014/main" id="{1FEE2B95-842B-D149-83C9-921B423EBE53}"/>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1625189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p:txBody>
          <a:bodyPr/>
          <a:lstStyle/>
          <a:p>
            <a:r>
              <a:rPr lang="en-US" dirty="0">
                <a:effectLst/>
              </a:rPr>
              <a:t>5</a:t>
            </a:r>
            <a:r>
              <a:rPr lang="en-US" baseline="30000" dirty="0">
                <a:effectLst/>
              </a:rPr>
              <a:t>th</a:t>
            </a:r>
            <a:r>
              <a:rPr lang="en-US" dirty="0">
                <a:effectLst/>
              </a:rPr>
              <a:t> Attempt:</a:t>
            </a:r>
            <a:br>
              <a:rPr lang="en-US" dirty="0">
                <a:effectLst/>
              </a:rPr>
            </a:br>
            <a:r>
              <a:rPr lang="en-US" dirty="0">
                <a:effectLst/>
              </a:rPr>
              <a:t>GEO METHODS</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784367"/>
            <a:ext cx="9905998" cy="3124201"/>
          </a:xfrm>
        </p:spPr>
        <p:txBody>
          <a:bodyPr>
            <a:normAutofit/>
          </a:bodyPr>
          <a:lstStyle/>
          <a:p>
            <a:r>
              <a:rPr lang="en-US" b="1" dirty="0">
                <a:effectLst/>
              </a:rPr>
              <a:t>Goal</a:t>
            </a:r>
            <a:r>
              <a:rPr lang="en-US" dirty="0">
                <a:effectLst/>
              </a:rPr>
              <a:t>: Make an improved NER model to identify the geological method from the abstract or summary each catalog entry</a:t>
            </a:r>
          </a:p>
          <a:p>
            <a:r>
              <a:rPr lang="en-US" b="1" dirty="0">
                <a:effectLst/>
              </a:rPr>
              <a:t>Data</a:t>
            </a:r>
            <a:r>
              <a:rPr lang="en-US" dirty="0">
                <a:effectLst/>
              </a:rPr>
              <a:t>:</a:t>
            </a:r>
          </a:p>
          <a:p>
            <a:pPr lvl="1"/>
            <a:r>
              <a:rPr lang="en-US" dirty="0">
                <a:effectLst/>
              </a:rPr>
              <a:t>40 Abstracts/summaries randomly selected from the Model Data Catalog</a:t>
            </a:r>
          </a:p>
          <a:p>
            <a:r>
              <a:rPr lang="en-US" b="1" dirty="0">
                <a:effectLst/>
              </a:rPr>
              <a:t>Entities</a:t>
            </a:r>
            <a:r>
              <a:rPr lang="en-US" dirty="0">
                <a:effectLst/>
              </a:rPr>
              <a:t> (Text Labels): </a:t>
            </a:r>
          </a:p>
          <a:p>
            <a:pPr lvl="1"/>
            <a:r>
              <a:rPr lang="en-US" b="1" dirty="0">
                <a:effectLst/>
              </a:rPr>
              <a:t>Method</a:t>
            </a:r>
            <a:r>
              <a:rPr lang="en-US" dirty="0">
                <a:effectLst/>
              </a:rPr>
              <a:t>: Geological Model (thermal energy transport, cellular automata land change model, etc.)</a:t>
            </a:r>
          </a:p>
          <a:p>
            <a:r>
              <a:rPr lang="en-US" b="1" dirty="0">
                <a:effectLst/>
              </a:rPr>
              <a:t>Challenges: </a:t>
            </a:r>
            <a:r>
              <a:rPr lang="en-US" dirty="0">
                <a:effectLst/>
              </a:rPr>
              <a:t>Conflicting entity error- Take notes on labeling!!!</a:t>
            </a:r>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pic>
        <p:nvPicPr>
          <p:cNvPr id="7" name="Picture 6">
            <a:extLst>
              <a:ext uri="{FF2B5EF4-FFF2-40B4-BE49-F238E27FC236}">
                <a16:creationId xmlns:a16="http://schemas.microsoft.com/office/drawing/2014/main" id="{C5207146-31CA-CD41-99CC-41B7D7794A40}"/>
              </a:ext>
            </a:extLst>
          </p:cNvPr>
          <p:cNvPicPr>
            <a:picLocks noChangeAspect="1"/>
          </p:cNvPicPr>
          <p:nvPr/>
        </p:nvPicPr>
        <p:blipFill>
          <a:blip r:embed="rId3"/>
          <a:stretch>
            <a:fillRect/>
          </a:stretch>
        </p:blipFill>
        <p:spPr>
          <a:xfrm>
            <a:off x="7793502" y="124606"/>
            <a:ext cx="4094526" cy="2450897"/>
          </a:xfrm>
          <a:prstGeom prst="rect">
            <a:avLst/>
          </a:prstGeom>
        </p:spPr>
      </p:pic>
    </p:spTree>
    <p:extLst>
      <p:ext uri="{BB962C8B-B14F-4D97-AF65-F5344CB8AC3E}">
        <p14:creationId xmlns:p14="http://schemas.microsoft.com/office/powerpoint/2010/main" val="355927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p:txBody>
          <a:bodyPr/>
          <a:lstStyle/>
          <a:p>
            <a:r>
              <a:rPr lang="en-US" dirty="0">
                <a:effectLst/>
              </a:rPr>
              <a:t>6</a:t>
            </a:r>
            <a:r>
              <a:rPr lang="en-US" baseline="30000" dirty="0">
                <a:effectLst/>
              </a:rPr>
              <a:t>th</a:t>
            </a:r>
            <a:r>
              <a:rPr lang="en-US" dirty="0">
                <a:effectLst/>
              </a:rPr>
              <a:t> Attempt:</a:t>
            </a:r>
            <a:br>
              <a:rPr lang="en-US" dirty="0">
                <a:effectLst/>
              </a:rPr>
            </a:br>
            <a:r>
              <a:rPr lang="en-US" dirty="0">
                <a:effectLst/>
              </a:rPr>
              <a:t>Using ‘model’</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590799"/>
            <a:ext cx="9905998" cy="3124201"/>
          </a:xfrm>
        </p:spPr>
        <p:txBody>
          <a:bodyPr>
            <a:normAutofit fontScale="92500"/>
          </a:bodyPr>
          <a:lstStyle/>
          <a:p>
            <a:r>
              <a:rPr lang="en-US" b="1" dirty="0">
                <a:effectLst/>
              </a:rPr>
              <a:t>Goal</a:t>
            </a:r>
            <a:r>
              <a:rPr lang="en-US" dirty="0">
                <a:effectLst/>
              </a:rPr>
              <a:t>: Create NER model to identify the Methods by words before ‘model’ ‘algorithm’ ‘prediction’ ‘analysis’ ‘simulation tool’ ‘modeling technique’ or ‘</a:t>
            </a:r>
            <a:r>
              <a:rPr lang="en-US" dirty="0" err="1">
                <a:effectLst/>
              </a:rPr>
              <a:t>submodel</a:t>
            </a:r>
            <a:r>
              <a:rPr lang="en-US" dirty="0">
                <a:effectLst/>
              </a:rPr>
              <a:t>’</a:t>
            </a:r>
          </a:p>
          <a:p>
            <a:r>
              <a:rPr lang="en-US" b="1" dirty="0">
                <a:effectLst/>
              </a:rPr>
              <a:t>Data</a:t>
            </a:r>
            <a:r>
              <a:rPr lang="en-US" dirty="0">
                <a:effectLst/>
              </a:rPr>
              <a:t>:</a:t>
            </a:r>
          </a:p>
          <a:p>
            <a:pPr lvl="1"/>
            <a:r>
              <a:rPr lang="en-US" dirty="0">
                <a:effectLst/>
              </a:rPr>
              <a:t>40 Abstracts/summaries randomly selected from the Model Data Catalog</a:t>
            </a:r>
          </a:p>
          <a:p>
            <a:r>
              <a:rPr lang="en-US" b="1" dirty="0">
                <a:effectLst/>
              </a:rPr>
              <a:t>Entities</a:t>
            </a:r>
            <a:r>
              <a:rPr lang="en-US" dirty="0">
                <a:effectLst/>
              </a:rPr>
              <a:t> (Text Labels): </a:t>
            </a:r>
          </a:p>
          <a:p>
            <a:pPr lvl="1"/>
            <a:r>
              <a:rPr lang="en-US" b="1" dirty="0">
                <a:effectLst/>
              </a:rPr>
              <a:t>Method</a:t>
            </a:r>
            <a:r>
              <a:rPr lang="en-US" dirty="0">
                <a:effectLst/>
              </a:rPr>
              <a:t>: Machine learning, Statistical Model(random forest, neural network, regression)</a:t>
            </a:r>
          </a:p>
          <a:p>
            <a:r>
              <a:rPr lang="en-US" b="1" dirty="0">
                <a:effectLst/>
              </a:rPr>
              <a:t>Challenges: </a:t>
            </a:r>
            <a:r>
              <a:rPr lang="en-US" dirty="0">
                <a:effectLst/>
              </a:rPr>
              <a:t>Not enough to train on.  </a:t>
            </a:r>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pic>
        <p:nvPicPr>
          <p:cNvPr id="7" name="Picture 6">
            <a:extLst>
              <a:ext uri="{FF2B5EF4-FFF2-40B4-BE49-F238E27FC236}">
                <a16:creationId xmlns:a16="http://schemas.microsoft.com/office/drawing/2014/main" id="{A8487511-D24A-2E43-A09F-A7B6FB273FF7}"/>
              </a:ext>
            </a:extLst>
          </p:cNvPr>
          <p:cNvPicPr>
            <a:picLocks noChangeAspect="1"/>
          </p:cNvPicPr>
          <p:nvPr/>
        </p:nvPicPr>
        <p:blipFill>
          <a:blip r:embed="rId3"/>
          <a:stretch>
            <a:fillRect/>
          </a:stretch>
        </p:blipFill>
        <p:spPr>
          <a:xfrm>
            <a:off x="7464228" y="118754"/>
            <a:ext cx="4423800" cy="2647994"/>
          </a:xfrm>
          <a:prstGeom prst="rect">
            <a:avLst/>
          </a:prstGeom>
        </p:spPr>
      </p:pic>
    </p:spTree>
    <p:extLst>
      <p:ext uri="{BB962C8B-B14F-4D97-AF65-F5344CB8AC3E}">
        <p14:creationId xmlns:p14="http://schemas.microsoft.com/office/powerpoint/2010/main" val="108929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a:xfrm>
            <a:off x="620909" y="484583"/>
            <a:ext cx="9905998" cy="1905000"/>
          </a:xfrm>
        </p:spPr>
        <p:txBody>
          <a:bodyPr/>
          <a:lstStyle/>
          <a:p>
            <a:r>
              <a:rPr lang="en-US" dirty="0">
                <a:effectLst/>
              </a:rPr>
              <a:t>7</a:t>
            </a:r>
            <a:r>
              <a:rPr lang="en-US" baseline="30000" dirty="0">
                <a:effectLst/>
              </a:rPr>
              <a:t>th</a:t>
            </a:r>
            <a:r>
              <a:rPr lang="en-US" dirty="0">
                <a:effectLst/>
              </a:rPr>
              <a:t> Attempt:</a:t>
            </a:r>
            <a:br>
              <a:rPr lang="en-US" dirty="0">
                <a:effectLst/>
              </a:rPr>
            </a:br>
            <a:r>
              <a:rPr lang="en-US" dirty="0">
                <a:effectLst/>
              </a:rPr>
              <a:t>Machine learning method</a:t>
            </a:r>
            <a:br>
              <a:rPr lang="en-US" dirty="0">
                <a:effectLst/>
              </a:rPr>
            </a:br>
            <a:r>
              <a:rPr lang="en-US" dirty="0">
                <a:effectLst/>
              </a:rPr>
              <a:t>(transfer learning)</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590799"/>
            <a:ext cx="9905998" cy="3124201"/>
          </a:xfrm>
        </p:spPr>
        <p:txBody>
          <a:bodyPr>
            <a:normAutofit/>
          </a:bodyPr>
          <a:lstStyle/>
          <a:p>
            <a:r>
              <a:rPr lang="en-US" b="1" dirty="0">
                <a:effectLst/>
              </a:rPr>
              <a:t>Goal</a:t>
            </a:r>
            <a:r>
              <a:rPr lang="en-US" dirty="0">
                <a:effectLst/>
              </a:rPr>
              <a:t>: Create NER model to identify the ML/Statistical method from the abstract or summary each catalog entry</a:t>
            </a:r>
          </a:p>
          <a:p>
            <a:r>
              <a:rPr lang="en-US" b="1" dirty="0">
                <a:effectLst/>
              </a:rPr>
              <a:t>Data</a:t>
            </a:r>
            <a:r>
              <a:rPr lang="en-US" dirty="0">
                <a:effectLst/>
              </a:rPr>
              <a:t>:</a:t>
            </a:r>
          </a:p>
          <a:p>
            <a:pPr lvl="1"/>
            <a:r>
              <a:rPr lang="en-US" dirty="0">
                <a:effectLst/>
              </a:rPr>
              <a:t>3100 Abstracts/summaries relating to ml randomly selected from the ARXIV</a:t>
            </a:r>
          </a:p>
          <a:p>
            <a:r>
              <a:rPr lang="en-US" b="1" dirty="0">
                <a:effectLst/>
              </a:rPr>
              <a:t>Entities</a:t>
            </a:r>
            <a:r>
              <a:rPr lang="en-US" dirty="0">
                <a:effectLst/>
              </a:rPr>
              <a:t> (Text Labels): </a:t>
            </a:r>
          </a:p>
          <a:p>
            <a:pPr lvl="1"/>
            <a:r>
              <a:rPr lang="en-US" b="1" dirty="0">
                <a:effectLst/>
              </a:rPr>
              <a:t>Method</a:t>
            </a:r>
            <a:r>
              <a:rPr lang="en-US" dirty="0">
                <a:effectLst/>
              </a:rPr>
              <a:t>: Machine learning, Statistical Model(random forest, neural network, regression)</a:t>
            </a:r>
          </a:p>
          <a:p>
            <a:r>
              <a:rPr lang="en-US" b="1" dirty="0">
                <a:effectLst/>
              </a:rPr>
              <a:t>Challenges: </a:t>
            </a:r>
            <a:r>
              <a:rPr lang="en-US" dirty="0">
                <a:effectLst/>
              </a:rPr>
              <a:t>take a long time to pretrain so many texts</a:t>
            </a:r>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343103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DEFE81-CC1A-3042-A7FE-1CDA4D6D405A}"/>
              </a:ext>
            </a:extLst>
          </p:cNvPr>
          <p:cNvPicPr>
            <a:picLocks noChangeAspect="1"/>
          </p:cNvPicPr>
          <p:nvPr/>
        </p:nvPicPr>
        <p:blipFill>
          <a:blip r:embed="rId2"/>
          <a:stretch>
            <a:fillRect/>
          </a:stretch>
        </p:blipFill>
        <p:spPr>
          <a:xfrm>
            <a:off x="0" y="1533379"/>
            <a:ext cx="12192000" cy="4439138"/>
          </a:xfrm>
          <a:prstGeom prst="rect">
            <a:avLst/>
          </a:prstGeom>
        </p:spPr>
      </p:pic>
      <p:sp>
        <p:nvSpPr>
          <p:cNvPr id="9" name="Title 1">
            <a:extLst>
              <a:ext uri="{FF2B5EF4-FFF2-40B4-BE49-F238E27FC236}">
                <a16:creationId xmlns:a16="http://schemas.microsoft.com/office/drawing/2014/main" id="{CFB8EFAD-881B-9449-9EE4-DFC04E8E9741}"/>
              </a:ext>
            </a:extLst>
          </p:cNvPr>
          <p:cNvSpPr>
            <a:spLocks noGrp="1"/>
          </p:cNvSpPr>
          <p:nvPr>
            <p:ph type="title"/>
          </p:nvPr>
        </p:nvSpPr>
        <p:spPr>
          <a:xfrm>
            <a:off x="1014804" y="159434"/>
            <a:ext cx="9905998" cy="1905000"/>
          </a:xfrm>
        </p:spPr>
        <p:txBody>
          <a:bodyPr/>
          <a:lstStyle/>
          <a:p>
            <a:r>
              <a:rPr lang="en-US" dirty="0"/>
              <a:t>Labeling on </a:t>
            </a:r>
            <a:r>
              <a:rPr lang="en-US" dirty="0" err="1"/>
              <a:t>arxiv</a:t>
            </a:r>
            <a:endParaRPr lang="en-US" dirty="0"/>
          </a:p>
        </p:txBody>
      </p:sp>
      <p:pic>
        <p:nvPicPr>
          <p:cNvPr id="10" name="Picture 9">
            <a:extLst>
              <a:ext uri="{FF2B5EF4-FFF2-40B4-BE49-F238E27FC236}">
                <a16:creationId xmlns:a16="http://schemas.microsoft.com/office/drawing/2014/main" id="{846CDC22-3BC1-9B46-92E9-2279C7D919CD}"/>
              </a:ext>
            </a:extLst>
          </p:cNvPr>
          <p:cNvPicPr>
            <a:picLocks noChangeAspect="1"/>
          </p:cNvPicPr>
          <p:nvPr/>
        </p:nvPicPr>
        <p:blipFill>
          <a:blip r:embed="rId3"/>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54356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173D-253E-7647-BE39-733481C58552}"/>
              </a:ext>
            </a:extLst>
          </p:cNvPr>
          <p:cNvSpPr>
            <a:spLocks noGrp="1"/>
          </p:cNvSpPr>
          <p:nvPr>
            <p:ph type="title"/>
          </p:nvPr>
        </p:nvSpPr>
        <p:spPr/>
        <p:txBody>
          <a:bodyPr/>
          <a:lstStyle/>
          <a:p>
            <a:r>
              <a:rPr lang="en-US" dirty="0"/>
              <a:t>Didn’t quite transfer to model catalog</a:t>
            </a:r>
          </a:p>
        </p:txBody>
      </p:sp>
      <p:sp>
        <p:nvSpPr>
          <p:cNvPr id="3" name="Content Placeholder 2">
            <a:extLst>
              <a:ext uri="{FF2B5EF4-FFF2-40B4-BE49-F238E27FC236}">
                <a16:creationId xmlns:a16="http://schemas.microsoft.com/office/drawing/2014/main" id="{3FE16191-A760-524C-A535-79F2F1C904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5638381-8D1B-7D46-AB7A-CED662AEE92D}"/>
              </a:ext>
            </a:extLst>
          </p:cNvPr>
          <p:cNvPicPr>
            <a:picLocks noChangeAspect="1"/>
          </p:cNvPicPr>
          <p:nvPr/>
        </p:nvPicPr>
        <p:blipFill>
          <a:blip r:embed="rId2"/>
          <a:stretch>
            <a:fillRect/>
          </a:stretch>
        </p:blipFill>
        <p:spPr>
          <a:xfrm>
            <a:off x="0" y="2279487"/>
            <a:ext cx="12192000" cy="3511713"/>
          </a:xfrm>
          <a:prstGeom prst="rect">
            <a:avLst/>
          </a:prstGeom>
        </p:spPr>
      </p:pic>
      <p:pic>
        <p:nvPicPr>
          <p:cNvPr id="5" name="Picture 4">
            <a:extLst>
              <a:ext uri="{FF2B5EF4-FFF2-40B4-BE49-F238E27FC236}">
                <a16:creationId xmlns:a16="http://schemas.microsoft.com/office/drawing/2014/main" id="{B2FB68B7-7D96-3F40-85B1-F317BA29F525}"/>
              </a:ext>
            </a:extLst>
          </p:cNvPr>
          <p:cNvPicPr>
            <a:picLocks noChangeAspect="1"/>
          </p:cNvPicPr>
          <p:nvPr/>
        </p:nvPicPr>
        <p:blipFill>
          <a:blip r:embed="rId3"/>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3862163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a:xfrm>
            <a:off x="620909" y="484583"/>
            <a:ext cx="9905998" cy="1905000"/>
          </a:xfrm>
        </p:spPr>
        <p:txBody>
          <a:bodyPr/>
          <a:lstStyle/>
          <a:p>
            <a:r>
              <a:rPr lang="en-US" dirty="0"/>
              <a:t>(ERROR on 8</a:t>
            </a:r>
            <a:r>
              <a:rPr lang="en-US" baseline="30000" dirty="0"/>
              <a:t>th</a:t>
            </a:r>
            <a:r>
              <a:rPr lang="en-US" dirty="0"/>
              <a:t>)</a:t>
            </a:r>
            <a:br>
              <a:rPr lang="en-US" dirty="0"/>
            </a:br>
            <a:r>
              <a:rPr lang="en-US" dirty="0"/>
              <a:t>9</a:t>
            </a:r>
            <a:r>
              <a:rPr lang="en-US" baseline="30000" dirty="0"/>
              <a:t>th</a:t>
            </a:r>
            <a:r>
              <a:rPr lang="en-US" dirty="0"/>
              <a:t> attempt:</a:t>
            </a:r>
            <a:br>
              <a:rPr lang="en-US" dirty="0">
                <a:effectLst/>
              </a:rPr>
            </a:br>
            <a:r>
              <a:rPr lang="en-US" dirty="0">
                <a:effectLst/>
              </a:rPr>
              <a:t>ML METHOD (transfer learning)</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590799"/>
            <a:ext cx="9905998" cy="3124201"/>
          </a:xfrm>
        </p:spPr>
        <p:txBody>
          <a:bodyPr>
            <a:normAutofit lnSpcReduction="10000"/>
          </a:bodyPr>
          <a:lstStyle/>
          <a:p>
            <a:r>
              <a:rPr lang="en-US" b="1" dirty="0">
                <a:effectLst/>
              </a:rPr>
              <a:t>Goal</a:t>
            </a:r>
            <a:r>
              <a:rPr lang="en-US" dirty="0">
                <a:effectLst/>
              </a:rPr>
              <a:t>: Create NER model to identify the ML/Statistical method from the abstract or summary each catalog entry</a:t>
            </a:r>
          </a:p>
          <a:p>
            <a:r>
              <a:rPr lang="en-US" b="1" dirty="0">
                <a:effectLst/>
              </a:rPr>
              <a:t>Data</a:t>
            </a:r>
            <a:r>
              <a:rPr lang="en-US" dirty="0">
                <a:effectLst/>
              </a:rPr>
              <a:t>:</a:t>
            </a:r>
          </a:p>
          <a:p>
            <a:pPr lvl="1"/>
            <a:r>
              <a:rPr lang="en-US" dirty="0">
                <a:effectLst/>
              </a:rPr>
              <a:t>324 Abstracts/summaries relating to ml randomly selected from the ARXIV (didn’t need such a large sample as in 7</a:t>
            </a:r>
            <a:r>
              <a:rPr lang="en-US" baseline="30000" dirty="0">
                <a:effectLst/>
              </a:rPr>
              <a:t>th</a:t>
            </a:r>
            <a:r>
              <a:rPr lang="en-US" dirty="0">
                <a:effectLst/>
              </a:rPr>
              <a:t> attempt)</a:t>
            </a:r>
          </a:p>
          <a:p>
            <a:r>
              <a:rPr lang="en-US" b="1" dirty="0">
                <a:effectLst/>
              </a:rPr>
              <a:t>Entities</a:t>
            </a:r>
            <a:r>
              <a:rPr lang="en-US" dirty="0">
                <a:effectLst/>
              </a:rPr>
              <a:t> (Text Labels): </a:t>
            </a:r>
          </a:p>
          <a:p>
            <a:pPr lvl="1"/>
            <a:r>
              <a:rPr lang="en-US" b="1" dirty="0">
                <a:effectLst/>
              </a:rPr>
              <a:t>Method</a:t>
            </a:r>
            <a:r>
              <a:rPr lang="en-US" dirty="0">
                <a:effectLst/>
              </a:rPr>
              <a:t>: Machine learning, Statistical Model(random forest, neural network, regression)</a:t>
            </a:r>
          </a:p>
          <a:p>
            <a:r>
              <a:rPr lang="en-US" b="1" dirty="0">
                <a:effectLst/>
              </a:rPr>
              <a:t>Challenges: </a:t>
            </a:r>
            <a:r>
              <a:rPr lang="en-US" dirty="0">
                <a:effectLst/>
              </a:rPr>
              <a:t>make-gold made it worse and couldn’t go back to original model</a:t>
            </a:r>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170317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328D19-D348-2E4E-9F66-A0D55F0D77C5}"/>
              </a:ext>
            </a:extLst>
          </p:cNvPr>
          <p:cNvSpPr txBox="1">
            <a:spLocks/>
          </p:cNvSpPr>
          <p:nvPr/>
        </p:nvSpPr>
        <p:spPr>
          <a:xfrm>
            <a:off x="1014804" y="159434"/>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Labeling on arxiv</a:t>
            </a:r>
            <a:endParaRPr lang="en-US" dirty="0"/>
          </a:p>
        </p:txBody>
      </p:sp>
      <p:pic>
        <p:nvPicPr>
          <p:cNvPr id="6" name="Picture 5">
            <a:extLst>
              <a:ext uri="{FF2B5EF4-FFF2-40B4-BE49-F238E27FC236}">
                <a16:creationId xmlns:a16="http://schemas.microsoft.com/office/drawing/2014/main" id="{B0FB2F0A-7AA0-F346-BE26-4AB711161D65}"/>
              </a:ext>
            </a:extLst>
          </p:cNvPr>
          <p:cNvPicPr>
            <a:picLocks noChangeAspect="1"/>
          </p:cNvPicPr>
          <p:nvPr/>
        </p:nvPicPr>
        <p:blipFill>
          <a:blip r:embed="rId2"/>
          <a:stretch>
            <a:fillRect/>
          </a:stretch>
        </p:blipFill>
        <p:spPr>
          <a:xfrm>
            <a:off x="0" y="1446497"/>
            <a:ext cx="12192000" cy="5231097"/>
          </a:xfrm>
          <a:prstGeom prst="rect">
            <a:avLst/>
          </a:prstGeom>
        </p:spPr>
      </p:pic>
    </p:spTree>
    <p:extLst>
      <p:ext uri="{BB962C8B-B14F-4D97-AF65-F5344CB8AC3E}">
        <p14:creationId xmlns:p14="http://schemas.microsoft.com/office/powerpoint/2010/main" val="16159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D7585B-2CD2-9D4C-B20A-AE3A9AFE324E}"/>
              </a:ext>
            </a:extLst>
          </p:cNvPr>
          <p:cNvSpPr>
            <a:spLocks noGrp="1"/>
          </p:cNvSpPr>
          <p:nvPr>
            <p:ph type="title"/>
          </p:nvPr>
        </p:nvSpPr>
        <p:spPr>
          <a:xfrm>
            <a:off x="1014804" y="159434"/>
            <a:ext cx="9905998" cy="1905000"/>
          </a:xfrm>
        </p:spPr>
        <p:txBody>
          <a:bodyPr/>
          <a:lstStyle/>
          <a:p>
            <a:r>
              <a:rPr lang="en-US" dirty="0"/>
              <a:t>Labeling on Model Catalog text</a:t>
            </a:r>
          </a:p>
        </p:txBody>
      </p:sp>
      <p:pic>
        <p:nvPicPr>
          <p:cNvPr id="7" name="Picture 6">
            <a:extLst>
              <a:ext uri="{FF2B5EF4-FFF2-40B4-BE49-F238E27FC236}">
                <a16:creationId xmlns:a16="http://schemas.microsoft.com/office/drawing/2014/main" id="{F47EB0C5-BAA0-8843-A9F7-35EE439C3F8C}"/>
              </a:ext>
            </a:extLst>
          </p:cNvPr>
          <p:cNvPicPr>
            <a:picLocks noChangeAspect="1"/>
          </p:cNvPicPr>
          <p:nvPr/>
        </p:nvPicPr>
        <p:blipFill>
          <a:blip r:embed="rId2"/>
          <a:stretch>
            <a:fillRect/>
          </a:stretch>
        </p:blipFill>
        <p:spPr>
          <a:xfrm>
            <a:off x="0" y="1502768"/>
            <a:ext cx="12192000" cy="5231097"/>
          </a:xfrm>
          <a:prstGeom prst="rect">
            <a:avLst/>
          </a:prstGeom>
        </p:spPr>
      </p:pic>
    </p:spTree>
    <p:extLst>
      <p:ext uri="{BB962C8B-B14F-4D97-AF65-F5344CB8AC3E}">
        <p14:creationId xmlns:p14="http://schemas.microsoft.com/office/powerpoint/2010/main" val="127247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a:xfrm>
            <a:off x="620909" y="484583"/>
            <a:ext cx="9905998" cy="1905000"/>
          </a:xfrm>
        </p:spPr>
        <p:txBody>
          <a:bodyPr/>
          <a:lstStyle/>
          <a:p>
            <a:r>
              <a:rPr lang="en-US" dirty="0"/>
              <a:t>10</a:t>
            </a:r>
            <a:r>
              <a:rPr lang="en-US" baseline="30000" dirty="0"/>
              <a:t>th</a:t>
            </a:r>
            <a:r>
              <a:rPr lang="en-US" dirty="0"/>
              <a:t> /11</a:t>
            </a:r>
            <a:r>
              <a:rPr lang="en-US" baseline="30000" dirty="0"/>
              <a:t>th</a:t>
            </a:r>
            <a:r>
              <a:rPr lang="en-US" dirty="0"/>
              <a:t> Attempt:</a:t>
            </a:r>
            <a:br>
              <a:rPr lang="en-US" dirty="0">
                <a:effectLst/>
              </a:rPr>
            </a:br>
            <a:r>
              <a:rPr lang="en-US" dirty="0">
                <a:effectLst/>
              </a:rPr>
              <a:t>ML METHOD (transfer learning)</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590799"/>
            <a:ext cx="9905998" cy="3124201"/>
          </a:xfrm>
        </p:spPr>
        <p:txBody>
          <a:bodyPr>
            <a:normAutofit fontScale="92500"/>
          </a:bodyPr>
          <a:lstStyle/>
          <a:p>
            <a:r>
              <a:rPr lang="en-US" b="1" dirty="0">
                <a:effectLst/>
              </a:rPr>
              <a:t>Goal</a:t>
            </a:r>
            <a:r>
              <a:rPr lang="en-US" dirty="0">
                <a:effectLst/>
              </a:rPr>
              <a:t>: Create NER model to identify the ML/Statistical method from the abstract or summary each catalog entry</a:t>
            </a:r>
          </a:p>
          <a:p>
            <a:r>
              <a:rPr lang="en-US" b="1" dirty="0">
                <a:effectLst/>
              </a:rPr>
              <a:t>Data</a:t>
            </a:r>
            <a:r>
              <a:rPr lang="en-US" dirty="0">
                <a:effectLst/>
              </a:rPr>
              <a:t>:</a:t>
            </a:r>
          </a:p>
          <a:p>
            <a:pPr lvl="1"/>
            <a:r>
              <a:rPr lang="en-US" dirty="0">
                <a:effectLst/>
              </a:rPr>
              <a:t>324 Abstracts/summaries relating to ml randomly selected from the ARXIV </a:t>
            </a:r>
          </a:p>
          <a:p>
            <a:r>
              <a:rPr lang="en-US" b="1" dirty="0">
                <a:effectLst/>
              </a:rPr>
              <a:t>Entities</a:t>
            </a:r>
            <a:r>
              <a:rPr lang="en-US" dirty="0">
                <a:effectLst/>
              </a:rPr>
              <a:t> (Text Labels): </a:t>
            </a:r>
          </a:p>
          <a:p>
            <a:pPr lvl="1"/>
            <a:r>
              <a:rPr lang="en-US" b="1" dirty="0">
                <a:effectLst/>
              </a:rPr>
              <a:t>Method</a:t>
            </a:r>
            <a:r>
              <a:rPr lang="en-US" dirty="0">
                <a:effectLst/>
              </a:rPr>
              <a:t>: Machine learning, Statistical Model(random forest, neural network, regression)</a:t>
            </a:r>
          </a:p>
          <a:p>
            <a:r>
              <a:rPr lang="en-US" b="1" dirty="0">
                <a:effectLst/>
              </a:rPr>
              <a:t>Challenges: </a:t>
            </a:r>
            <a:r>
              <a:rPr lang="en-US" dirty="0">
                <a:effectLst/>
              </a:rPr>
              <a:t>Saved the original model. Again, got worse on make-gold.  Didn’t improve model, but well-documented labels.</a:t>
            </a:r>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151335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44CD-AC62-F144-B366-FEE18D4664E9}"/>
              </a:ext>
            </a:extLst>
          </p:cNvPr>
          <p:cNvSpPr>
            <a:spLocks noGrp="1"/>
          </p:cNvSpPr>
          <p:nvPr>
            <p:ph type="title"/>
          </p:nvPr>
        </p:nvSpPr>
        <p:spPr/>
        <p:txBody>
          <a:bodyPr/>
          <a:lstStyle/>
          <a:p>
            <a:r>
              <a:rPr lang="en-US" dirty="0"/>
              <a:t>Observations so far… </a:t>
            </a:r>
          </a:p>
        </p:txBody>
      </p:sp>
      <p:sp>
        <p:nvSpPr>
          <p:cNvPr id="7" name="Content Placeholder 6">
            <a:extLst>
              <a:ext uri="{FF2B5EF4-FFF2-40B4-BE49-F238E27FC236}">
                <a16:creationId xmlns:a16="http://schemas.microsoft.com/office/drawing/2014/main" id="{C58864EE-D425-F048-8FA5-14905B8F5B0A}"/>
              </a:ext>
            </a:extLst>
          </p:cNvPr>
          <p:cNvSpPr>
            <a:spLocks noGrp="1"/>
          </p:cNvSpPr>
          <p:nvPr>
            <p:ph idx="1"/>
          </p:nvPr>
        </p:nvSpPr>
        <p:spPr>
          <a:xfrm>
            <a:off x="1141413" y="2137268"/>
            <a:ext cx="9905998" cy="3858883"/>
          </a:xfrm>
        </p:spPr>
        <p:txBody>
          <a:bodyPr>
            <a:normAutofit fontScale="92500" lnSpcReduction="10000"/>
          </a:bodyPr>
          <a:lstStyle/>
          <a:p>
            <a:pPr>
              <a:lnSpc>
                <a:spcPct val="120000"/>
              </a:lnSpc>
            </a:pPr>
            <a:r>
              <a:rPr lang="en-US" b="1" dirty="0"/>
              <a:t>Data</a:t>
            </a:r>
            <a:r>
              <a:rPr lang="en-US" dirty="0"/>
              <a:t>: Some texts are labeled with ‘abstract’, others with ‘introduction’, ‘summary’, or ‘model overview and system requirements’.  Is the abstract text always available in metadata?</a:t>
            </a:r>
          </a:p>
          <a:p>
            <a:pPr>
              <a:lnSpc>
                <a:spcPct val="120000"/>
              </a:lnSpc>
            </a:pPr>
            <a:r>
              <a:rPr lang="en-US" dirty="0"/>
              <a:t>Many texts reference other models (future work, comparisons, etc.) or use an ensemble of models (wind, wave, current, etc.)</a:t>
            </a:r>
          </a:p>
          <a:p>
            <a:pPr>
              <a:lnSpc>
                <a:spcPct val="120000"/>
              </a:lnSpc>
            </a:pPr>
            <a:r>
              <a:rPr lang="en-US" dirty="0"/>
              <a:t>Model Data Catalog has a lot of waterflow, watershed, water balance and convection models which are mostly mathematical (not machine learning methods)</a:t>
            </a:r>
          </a:p>
          <a:p>
            <a:pPr>
              <a:lnSpc>
                <a:spcPct val="120000"/>
              </a:lnSpc>
            </a:pPr>
            <a:r>
              <a:rPr lang="en-US" dirty="0"/>
              <a:t>Geological method labels evolved into geology nouns </a:t>
            </a:r>
            <a:r>
              <a:rPr lang="en-US" dirty="0">
                <a:effectLst/>
              </a:rPr>
              <a:t>(volcano, stream, ocean, reservoir, etc.) Challenging to identify geological models without domain knowledge. Examples of ‘geo methods’ on next slide.</a:t>
            </a:r>
            <a:endParaRPr lang="en-US" dirty="0"/>
          </a:p>
          <a:p>
            <a:pPr>
              <a:lnSpc>
                <a:spcPct val="120000"/>
              </a:lnSpc>
            </a:pPr>
            <a:endParaRPr lang="en-US" dirty="0"/>
          </a:p>
        </p:txBody>
      </p:sp>
      <p:pic>
        <p:nvPicPr>
          <p:cNvPr id="4" name="Picture 3">
            <a:extLst>
              <a:ext uri="{FF2B5EF4-FFF2-40B4-BE49-F238E27FC236}">
                <a16:creationId xmlns:a16="http://schemas.microsoft.com/office/drawing/2014/main" id="{DA89AA3A-A16A-8F4D-BDC7-E8A413E83E27}"/>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42716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6AC8-0953-0D40-B66A-252636C606DE}"/>
              </a:ext>
            </a:extLst>
          </p:cNvPr>
          <p:cNvSpPr>
            <a:spLocks noGrp="1"/>
          </p:cNvSpPr>
          <p:nvPr>
            <p:ph type="title"/>
          </p:nvPr>
        </p:nvSpPr>
        <p:spPr/>
        <p:txBody>
          <a:bodyPr/>
          <a:lstStyle/>
          <a:p>
            <a:r>
              <a:rPr lang="en-US" dirty="0"/>
              <a:t>Why Use the NER model?</a:t>
            </a:r>
          </a:p>
        </p:txBody>
      </p:sp>
      <p:sp>
        <p:nvSpPr>
          <p:cNvPr id="3" name="Content Placeholder 2">
            <a:extLst>
              <a:ext uri="{FF2B5EF4-FFF2-40B4-BE49-F238E27FC236}">
                <a16:creationId xmlns:a16="http://schemas.microsoft.com/office/drawing/2014/main" id="{67983AFE-2D47-3848-BFCE-AD98BFD9B982}"/>
              </a:ext>
            </a:extLst>
          </p:cNvPr>
          <p:cNvSpPr>
            <a:spLocks noGrp="1"/>
          </p:cNvSpPr>
          <p:nvPr>
            <p:ph idx="1"/>
          </p:nvPr>
        </p:nvSpPr>
        <p:spPr>
          <a:xfrm>
            <a:off x="1141413" y="2029045"/>
            <a:ext cx="9905998" cy="3124201"/>
          </a:xfrm>
        </p:spPr>
        <p:txBody>
          <a:bodyPr/>
          <a:lstStyle/>
          <a:p>
            <a:r>
              <a:rPr lang="en-US" dirty="0"/>
              <a:t>Identifying methods and topics within the abstract texts would assist searches and/or recommendations</a:t>
            </a:r>
          </a:p>
          <a:p>
            <a:r>
              <a:rPr lang="en-US" dirty="0"/>
              <a:t>Although long lists of models/methods are available, they are constantly evolving. We want to be able to identify new models as they are published.</a:t>
            </a:r>
          </a:p>
        </p:txBody>
      </p:sp>
      <p:pic>
        <p:nvPicPr>
          <p:cNvPr id="4" name="Picture 3">
            <a:extLst>
              <a:ext uri="{FF2B5EF4-FFF2-40B4-BE49-F238E27FC236}">
                <a16:creationId xmlns:a16="http://schemas.microsoft.com/office/drawing/2014/main" id="{7516E210-50CE-554F-A746-D6EF9DD591E8}"/>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4293613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D9E5-0475-2B49-B16A-1A58E5A6FE5A}"/>
              </a:ext>
            </a:extLst>
          </p:cNvPr>
          <p:cNvSpPr>
            <a:spLocks noGrp="1"/>
          </p:cNvSpPr>
          <p:nvPr>
            <p:ph type="title"/>
          </p:nvPr>
        </p:nvSpPr>
        <p:spPr/>
        <p:txBody>
          <a:bodyPr/>
          <a:lstStyle/>
          <a:p>
            <a:r>
              <a:rPr lang="en-US" dirty="0"/>
              <a:t>Example text for geo ‘methods’</a:t>
            </a:r>
          </a:p>
        </p:txBody>
      </p:sp>
      <p:sp>
        <p:nvSpPr>
          <p:cNvPr id="3" name="Content Placeholder 2">
            <a:extLst>
              <a:ext uri="{FF2B5EF4-FFF2-40B4-BE49-F238E27FC236}">
                <a16:creationId xmlns:a16="http://schemas.microsoft.com/office/drawing/2014/main" id="{AD56CEC8-7D03-3545-8566-8EAD07C9A899}"/>
              </a:ext>
            </a:extLst>
          </p:cNvPr>
          <p:cNvSpPr>
            <a:spLocks noGrp="1"/>
          </p:cNvSpPr>
          <p:nvPr>
            <p:ph idx="1"/>
          </p:nvPr>
        </p:nvSpPr>
        <p:spPr>
          <a:xfrm>
            <a:off x="1141413" y="2112336"/>
            <a:ext cx="4765513" cy="4008474"/>
          </a:xfrm>
        </p:spPr>
        <p:txBody>
          <a:bodyPr>
            <a:normAutofit fontScale="62500" lnSpcReduction="20000"/>
          </a:bodyPr>
          <a:lstStyle/>
          <a:p>
            <a:r>
              <a:rPr lang="en-US" dirty="0">
                <a:effectLst/>
              </a:rPr>
              <a:t>Earthquakes (subduction zone, ground motion prediction)</a:t>
            </a:r>
          </a:p>
          <a:p>
            <a:r>
              <a:rPr lang="en-US" dirty="0">
                <a:effectLst/>
              </a:rPr>
              <a:t>Flooding/Waves</a:t>
            </a:r>
          </a:p>
          <a:p>
            <a:r>
              <a:rPr lang="en-US" dirty="0">
                <a:effectLst/>
              </a:rPr>
              <a:t>Migration cycle</a:t>
            </a:r>
          </a:p>
          <a:p>
            <a:r>
              <a:rPr lang="en-US" dirty="0">
                <a:effectLst/>
              </a:rPr>
              <a:t>Reservoir water balance</a:t>
            </a:r>
          </a:p>
          <a:p>
            <a:r>
              <a:rPr lang="en-US" dirty="0">
                <a:effectLst/>
              </a:rPr>
              <a:t>Aqueous geochemical model</a:t>
            </a:r>
          </a:p>
          <a:p>
            <a:r>
              <a:rPr lang="en-US" dirty="0">
                <a:effectLst/>
              </a:rPr>
              <a:t>Limit-equilibrium analysis, slope-stability analysis, slope stability</a:t>
            </a:r>
          </a:p>
          <a:p>
            <a:r>
              <a:rPr lang="en-US" dirty="0">
                <a:effectLst/>
              </a:rPr>
              <a:t>Hydrodynamics, Vertical Fluid Flow</a:t>
            </a:r>
          </a:p>
          <a:p>
            <a:r>
              <a:rPr lang="en-US" dirty="0">
                <a:effectLst/>
              </a:rPr>
              <a:t>solute transport, thermal energy transport, sediment transport </a:t>
            </a:r>
          </a:p>
          <a:p>
            <a:r>
              <a:rPr lang="en-US" dirty="0">
                <a:effectLst/>
              </a:rPr>
              <a:t>watersheds and redevelopment</a:t>
            </a:r>
          </a:p>
          <a:p>
            <a:r>
              <a:rPr lang="en-US" dirty="0">
                <a:effectLst/>
              </a:rPr>
              <a:t>water quality</a:t>
            </a:r>
          </a:p>
          <a:p>
            <a:r>
              <a:rPr lang="en-US" dirty="0">
                <a:effectLst/>
              </a:rPr>
              <a:t>evolution of coastal zone</a:t>
            </a:r>
          </a:p>
          <a:p>
            <a:r>
              <a:rPr lang="en-US" dirty="0">
                <a:effectLst/>
              </a:rPr>
              <a:t>climate change</a:t>
            </a:r>
          </a:p>
          <a:p>
            <a:endParaRPr lang="en-US" dirty="0"/>
          </a:p>
        </p:txBody>
      </p:sp>
      <p:sp>
        <p:nvSpPr>
          <p:cNvPr id="4" name="Content Placeholder 2">
            <a:extLst>
              <a:ext uri="{FF2B5EF4-FFF2-40B4-BE49-F238E27FC236}">
                <a16:creationId xmlns:a16="http://schemas.microsoft.com/office/drawing/2014/main" id="{B8812962-43BF-7847-B766-9B5CF479334E}"/>
              </a:ext>
            </a:extLst>
          </p:cNvPr>
          <p:cNvSpPr txBox="1">
            <a:spLocks/>
          </p:cNvSpPr>
          <p:nvPr/>
        </p:nvSpPr>
        <p:spPr>
          <a:xfrm>
            <a:off x="5906926" y="2264737"/>
            <a:ext cx="4433985" cy="385607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effectLst/>
              </a:rPr>
              <a:t>digital elevation model, diffuse layer model</a:t>
            </a:r>
          </a:p>
          <a:p>
            <a:r>
              <a:rPr lang="en-US" dirty="0">
                <a:effectLst/>
              </a:rPr>
              <a:t>3D method of columns (landslides)</a:t>
            </a:r>
          </a:p>
          <a:p>
            <a:r>
              <a:rPr lang="en-US" dirty="0">
                <a:effectLst/>
              </a:rPr>
              <a:t>Vertical fluid flow (seepage flux) </a:t>
            </a:r>
          </a:p>
          <a:p>
            <a:r>
              <a:rPr lang="en-US" dirty="0">
                <a:effectLst/>
              </a:rPr>
              <a:t>“building a 3D domain”</a:t>
            </a:r>
          </a:p>
          <a:p>
            <a:r>
              <a:rPr lang="en-US" dirty="0">
                <a:effectLst/>
              </a:rPr>
              <a:t>Aqueous geochemical calculations</a:t>
            </a:r>
          </a:p>
          <a:p>
            <a:r>
              <a:rPr lang="en-US" dirty="0">
                <a:effectLst/>
              </a:rPr>
              <a:t>(1D) transport calculations</a:t>
            </a:r>
          </a:p>
          <a:p>
            <a:r>
              <a:rPr lang="en-US" dirty="0">
                <a:effectLst/>
              </a:rPr>
              <a:t>Ion aqueous model, Pitzer aqueous model</a:t>
            </a:r>
          </a:p>
          <a:p>
            <a:r>
              <a:rPr lang="en-US" dirty="0">
                <a:effectLst/>
              </a:rPr>
              <a:t>Peng-Robinson equation (for gas solubility)</a:t>
            </a:r>
          </a:p>
          <a:p>
            <a:r>
              <a:rPr lang="en-US" dirty="0">
                <a:effectLst/>
              </a:rPr>
              <a:t>Transport simulations, geochemical simulations, heat transport equations, </a:t>
            </a:r>
          </a:p>
          <a:p>
            <a:r>
              <a:rPr lang="en-US" dirty="0">
                <a:effectLst/>
              </a:rPr>
              <a:t>Flow and transport: aquifer, pollutants, sediment, solute, heat, thermal energy, </a:t>
            </a:r>
          </a:p>
          <a:p>
            <a:r>
              <a:rPr lang="en-US" dirty="0">
                <a:effectLst/>
              </a:rPr>
              <a:t>Population (density, estimation, prediction, etc.)</a:t>
            </a:r>
          </a:p>
          <a:p>
            <a:r>
              <a:rPr lang="en-US" dirty="0">
                <a:effectLst/>
              </a:rPr>
              <a:t>Water-balance model, water balance modeling, </a:t>
            </a:r>
          </a:p>
          <a:p>
            <a:endParaRPr lang="en-US" dirty="0">
              <a:effectLst/>
            </a:endParaRPr>
          </a:p>
          <a:p>
            <a:endParaRPr lang="en-US" dirty="0"/>
          </a:p>
        </p:txBody>
      </p:sp>
      <p:pic>
        <p:nvPicPr>
          <p:cNvPr id="5" name="Picture 4">
            <a:extLst>
              <a:ext uri="{FF2B5EF4-FFF2-40B4-BE49-F238E27FC236}">
                <a16:creationId xmlns:a16="http://schemas.microsoft.com/office/drawing/2014/main" id="{3A68DD71-942B-E643-8409-C5A954A8DC07}"/>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3575820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EDA1-5AF5-7D44-ACC3-B2DD9BBC7DCD}"/>
              </a:ext>
            </a:extLst>
          </p:cNvPr>
          <p:cNvSpPr>
            <a:spLocks noGrp="1"/>
          </p:cNvSpPr>
          <p:nvPr>
            <p:ph type="title"/>
          </p:nvPr>
        </p:nvSpPr>
        <p:spPr/>
        <p:txBody>
          <a:bodyPr/>
          <a:lstStyle/>
          <a:p>
            <a:r>
              <a:rPr lang="en-US" dirty="0"/>
              <a:t>OTHER Lessons learned…</a:t>
            </a:r>
          </a:p>
        </p:txBody>
      </p:sp>
      <p:sp>
        <p:nvSpPr>
          <p:cNvPr id="3" name="Content Placeholder 2">
            <a:extLst>
              <a:ext uri="{FF2B5EF4-FFF2-40B4-BE49-F238E27FC236}">
                <a16:creationId xmlns:a16="http://schemas.microsoft.com/office/drawing/2014/main" id="{3A4E4501-ECCE-5746-9401-911F90B5507C}"/>
              </a:ext>
            </a:extLst>
          </p:cNvPr>
          <p:cNvSpPr>
            <a:spLocks noGrp="1"/>
          </p:cNvSpPr>
          <p:nvPr>
            <p:ph idx="1"/>
          </p:nvPr>
        </p:nvSpPr>
        <p:spPr>
          <a:xfrm>
            <a:off x="1141413" y="2092840"/>
            <a:ext cx="9905998" cy="3935819"/>
          </a:xfrm>
        </p:spPr>
        <p:txBody>
          <a:bodyPr>
            <a:normAutofit fontScale="85000" lnSpcReduction="20000"/>
          </a:bodyPr>
          <a:lstStyle/>
          <a:p>
            <a:pPr>
              <a:lnSpc>
                <a:spcPct val="120000"/>
              </a:lnSpc>
            </a:pPr>
            <a:r>
              <a:rPr lang="en-US" b="1" dirty="0"/>
              <a:t>Define</a:t>
            </a:r>
            <a:r>
              <a:rPr lang="en-US" dirty="0"/>
              <a:t> the exact type of methods and models to be labeled. You want to think as little as possible when manually labeling.</a:t>
            </a:r>
          </a:p>
          <a:p>
            <a:pPr>
              <a:lnSpc>
                <a:spcPct val="120000"/>
              </a:lnSpc>
            </a:pPr>
            <a:r>
              <a:rPr lang="en-US" dirty="0"/>
              <a:t>Make </a:t>
            </a:r>
            <a:r>
              <a:rPr lang="en-US" b="1" dirty="0"/>
              <a:t>rules</a:t>
            </a:r>
            <a:r>
              <a:rPr lang="en-US" dirty="0"/>
              <a:t> early and </a:t>
            </a:r>
            <a:r>
              <a:rPr lang="en-US" b="1" dirty="0"/>
              <a:t>document</a:t>
            </a:r>
            <a:r>
              <a:rPr lang="en-US" dirty="0"/>
              <a:t>: e.g. include the word ‘model’ or ‘algorithm’ or only the words describing the model. Take notes for consistency between seeding, manual training, and make-gold (corrections).</a:t>
            </a:r>
          </a:p>
          <a:p>
            <a:pPr>
              <a:lnSpc>
                <a:spcPct val="120000"/>
              </a:lnSpc>
            </a:pPr>
            <a:r>
              <a:rPr lang="en-US" dirty="0"/>
              <a:t>Difficulty implementing </a:t>
            </a:r>
            <a:r>
              <a:rPr lang="en-US" b="1" dirty="0"/>
              <a:t>patterns</a:t>
            </a:r>
            <a:r>
              <a:rPr lang="en-US" dirty="0"/>
              <a:t>: Patterns seed the NER model.  It can save time by pre-labeling the text. Only need to seed once and can save the patterns for all texts. Work in progress.</a:t>
            </a:r>
          </a:p>
          <a:p>
            <a:pPr>
              <a:lnSpc>
                <a:spcPct val="120000"/>
              </a:lnSpc>
            </a:pPr>
            <a:r>
              <a:rPr lang="en-US" dirty="0"/>
              <a:t>Be sure to train for </a:t>
            </a:r>
            <a:r>
              <a:rPr lang="en-US" b="1" dirty="0"/>
              <a:t>bad examples </a:t>
            </a:r>
            <a:r>
              <a:rPr lang="en-US" dirty="0"/>
              <a:t>as well as the correct labels. Use the ignore button sparingly.</a:t>
            </a:r>
          </a:p>
          <a:p>
            <a:pPr>
              <a:lnSpc>
                <a:spcPct val="120000"/>
              </a:lnSpc>
            </a:pPr>
            <a:r>
              <a:rPr lang="en-US" b="1" dirty="0"/>
              <a:t>Transfer learning </a:t>
            </a:r>
            <a:r>
              <a:rPr lang="en-US" dirty="0"/>
              <a:t>(training on </a:t>
            </a:r>
            <a:r>
              <a:rPr lang="en-US" dirty="0" err="1"/>
              <a:t>arxiv</a:t>
            </a:r>
            <a:r>
              <a:rPr lang="en-US" dirty="0"/>
              <a:t>) may be the way to go since the model catalog is relatively small.</a:t>
            </a:r>
          </a:p>
          <a:p>
            <a:pPr>
              <a:lnSpc>
                <a:spcPct val="120000"/>
              </a:lnSpc>
            </a:pPr>
            <a:r>
              <a:rPr lang="en-US" dirty="0"/>
              <a:t>Developing a custom </a:t>
            </a:r>
            <a:r>
              <a:rPr lang="en-US" dirty="0" err="1"/>
              <a:t>ner</a:t>
            </a:r>
            <a:r>
              <a:rPr lang="en-US" dirty="0"/>
              <a:t> model is </a:t>
            </a:r>
            <a:r>
              <a:rPr lang="en-US" b="1" dirty="0"/>
              <a:t>labor intensive</a:t>
            </a:r>
            <a:r>
              <a:rPr lang="en-US" dirty="0"/>
              <a:t>, weigh the benefits!</a:t>
            </a:r>
          </a:p>
          <a:p>
            <a:endParaRPr lang="en-US" dirty="0"/>
          </a:p>
        </p:txBody>
      </p:sp>
      <p:pic>
        <p:nvPicPr>
          <p:cNvPr id="4" name="Picture 3">
            <a:extLst>
              <a:ext uri="{FF2B5EF4-FFF2-40B4-BE49-F238E27FC236}">
                <a16:creationId xmlns:a16="http://schemas.microsoft.com/office/drawing/2014/main" id="{F236CD1F-97B6-7B4E-BE4A-2449404A640F}"/>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46980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3D8A-ECF9-D240-8BC6-29CE7BEAFAB8}"/>
              </a:ext>
            </a:extLst>
          </p:cNvPr>
          <p:cNvSpPr>
            <a:spLocks noGrp="1"/>
          </p:cNvSpPr>
          <p:nvPr>
            <p:ph type="title"/>
          </p:nvPr>
        </p:nvSpPr>
        <p:spPr>
          <a:xfrm>
            <a:off x="1066256" y="1323584"/>
            <a:ext cx="9905998" cy="1905000"/>
          </a:xfrm>
        </p:spPr>
        <p:txBody>
          <a:bodyPr/>
          <a:lstStyle/>
          <a:p>
            <a:r>
              <a:rPr lang="en-US" dirty="0"/>
              <a:t>	Questions?</a:t>
            </a:r>
          </a:p>
        </p:txBody>
      </p:sp>
      <p:pic>
        <p:nvPicPr>
          <p:cNvPr id="4" name="Picture 3">
            <a:extLst>
              <a:ext uri="{FF2B5EF4-FFF2-40B4-BE49-F238E27FC236}">
                <a16:creationId xmlns:a16="http://schemas.microsoft.com/office/drawing/2014/main" id="{16EA906B-4A5C-D14B-BC36-6CD99D9A13A2}"/>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1642265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8810-EB45-0C42-A8A3-0C5F6F91DDFA}"/>
              </a:ext>
            </a:extLst>
          </p:cNvPr>
          <p:cNvSpPr>
            <a:spLocks noGrp="1"/>
          </p:cNvSpPr>
          <p:nvPr>
            <p:ph type="title"/>
          </p:nvPr>
        </p:nvSpPr>
        <p:spPr/>
        <p:txBody>
          <a:bodyPr/>
          <a:lstStyle/>
          <a:p>
            <a:r>
              <a:rPr lang="en-US" dirty="0"/>
              <a:t>No model?</a:t>
            </a:r>
          </a:p>
        </p:txBody>
      </p:sp>
      <p:sp>
        <p:nvSpPr>
          <p:cNvPr id="3" name="Content Placeholder 2">
            <a:extLst>
              <a:ext uri="{FF2B5EF4-FFF2-40B4-BE49-F238E27FC236}">
                <a16:creationId xmlns:a16="http://schemas.microsoft.com/office/drawing/2014/main" id="{8A8D32B8-E0D3-7941-AD13-5F35F20AD8CA}"/>
              </a:ext>
            </a:extLst>
          </p:cNvPr>
          <p:cNvSpPr>
            <a:spLocks noGrp="1"/>
          </p:cNvSpPr>
          <p:nvPr>
            <p:ph idx="1"/>
          </p:nvPr>
        </p:nvSpPr>
        <p:spPr>
          <a:xfrm>
            <a:off x="1141413" y="2165958"/>
            <a:ext cx="9905998" cy="3124201"/>
          </a:xfrm>
        </p:spPr>
        <p:txBody>
          <a:bodyPr>
            <a:normAutofit lnSpcReduction="10000"/>
          </a:bodyPr>
          <a:lstStyle/>
          <a:p>
            <a:r>
              <a:rPr lang="en-US" dirty="0"/>
              <a:t>The North American Breeding Bird Survey (BBS) is the primary source for critical quantitative data to evaluate the status of continental bird species, keeping common birds common and helping fuel a $75 billion wildlife watching industry. Each year thousands of citizen scientists skilled in avian identification collect data on BBS routes throughout North America allowing us to better understand bird population changes and manage them. The USGS Patuxent Wildlife Research Center, Environment and Climate Change Canada, and the Mexican National Commission for the Knowledge and Use of Biodiversity jointly coordinate the program, which provides reliable population data and trend analyses on more than 500 bird species.  [</a:t>
            </a:r>
            <a:r>
              <a:rPr lang="en-US" dirty="0">
                <a:hlinkClick r:id="rId2" action="ppaction://hlinksldjump"/>
              </a:rPr>
              <a:t>back to slide</a:t>
            </a:r>
            <a:r>
              <a:rPr lang="en-US" dirty="0"/>
              <a:t>]</a:t>
            </a:r>
          </a:p>
        </p:txBody>
      </p:sp>
      <p:pic>
        <p:nvPicPr>
          <p:cNvPr id="4" name="Picture 3">
            <a:extLst>
              <a:ext uri="{FF2B5EF4-FFF2-40B4-BE49-F238E27FC236}">
                <a16:creationId xmlns:a16="http://schemas.microsoft.com/office/drawing/2014/main" id="{D0A9ACBB-EB87-8941-AE55-DF289190FD16}"/>
              </a:ext>
            </a:extLst>
          </p:cNvPr>
          <p:cNvPicPr>
            <a:picLocks noChangeAspect="1"/>
          </p:cNvPicPr>
          <p:nvPr/>
        </p:nvPicPr>
        <p:blipFill>
          <a:blip r:embed="rId3"/>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129127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8E347-84AC-5B43-B155-9EB0A3175D3E}"/>
              </a:ext>
            </a:extLst>
          </p:cNvPr>
          <p:cNvSpPr>
            <a:spLocks noGrp="1"/>
          </p:cNvSpPr>
          <p:nvPr>
            <p:ph idx="1"/>
          </p:nvPr>
        </p:nvSpPr>
        <p:spPr>
          <a:xfrm>
            <a:off x="1141413" y="751562"/>
            <a:ext cx="9905998" cy="5473873"/>
          </a:xfrm>
        </p:spPr>
        <p:txBody>
          <a:bodyPr>
            <a:normAutofit lnSpcReduction="10000"/>
          </a:bodyPr>
          <a:lstStyle/>
          <a:p>
            <a:r>
              <a:rPr lang="en-US" dirty="0"/>
              <a:t>Along the Santa Clara River in California, populations of the federally and state-listed </a:t>
            </a:r>
            <a:r>
              <a:rPr lang="en-US" dirty="0">
                <a:solidFill>
                  <a:srgbClr val="FFC000"/>
                </a:solidFill>
              </a:rPr>
              <a:t>Least Bell's Vireo (Vireo </a:t>
            </a:r>
            <a:r>
              <a:rPr lang="en-US" dirty="0" err="1">
                <a:solidFill>
                  <a:srgbClr val="FFC000"/>
                </a:solidFill>
              </a:rPr>
              <a:t>bellii</a:t>
            </a:r>
            <a:r>
              <a:rPr lang="en-US" dirty="0">
                <a:solidFill>
                  <a:srgbClr val="FFC000"/>
                </a:solidFill>
              </a:rPr>
              <a:t> </a:t>
            </a:r>
            <a:r>
              <a:rPr lang="en-US" dirty="0" err="1">
                <a:solidFill>
                  <a:srgbClr val="FFC000"/>
                </a:solidFill>
              </a:rPr>
              <a:t>pusillus</a:t>
            </a:r>
            <a:r>
              <a:rPr lang="en-US" dirty="0"/>
              <a:t>) are recovering from near extirpation. Habitat protection and restoration, as well as controlling rates of brood parasitism, are thought to be the primary drivers of this recovery. Continuing successful management of this population faces multiple challenges due to the highly dynamic and unpredictable nature of the system, lack of clearly defined and measurable recovery criteria, parametric and stochastic uncertainty, and data limitations. Many of these management challenges are not unique to </a:t>
            </a:r>
            <a:r>
              <a:rPr lang="en-US" dirty="0">
                <a:solidFill>
                  <a:srgbClr val="FFC000"/>
                </a:solidFill>
              </a:rPr>
              <a:t>Least Bell's Vireo </a:t>
            </a:r>
            <a:r>
              <a:rPr lang="en-US" dirty="0"/>
              <a:t>and require careful balancing of limited resources into the future. We developed a </a:t>
            </a:r>
            <a:r>
              <a:rPr lang="en-US" dirty="0">
                <a:solidFill>
                  <a:srgbClr val="FFFF00"/>
                </a:solidFill>
              </a:rPr>
              <a:t>decision support tool </a:t>
            </a:r>
            <a:r>
              <a:rPr lang="en-US" dirty="0"/>
              <a:t>as a user interface for </a:t>
            </a:r>
            <a:r>
              <a:rPr lang="en-US" dirty="0">
                <a:solidFill>
                  <a:srgbClr val="00B050"/>
                </a:solidFill>
              </a:rPr>
              <a:t>exploring the underlying uncertainty in a population viability analysis</a:t>
            </a:r>
            <a:r>
              <a:rPr lang="en-US" dirty="0"/>
              <a:t> under an array of different management scenarios. The tool was designed to assist with the planning and coordination between conservation partners in the region in three distinct aspects of the decision-making process: defining the problem and setting clear goals and objectives, exploring the consequences of potential alternative actions, and identifying criteria for ongoing evaluation and monitoring. The general framework for the design of this decision support tool is broadly applicable to many management and decision-making scenarios that share these common challenges. [</a:t>
            </a:r>
            <a:r>
              <a:rPr lang="en-US" dirty="0">
                <a:hlinkClick r:id="rId2" action="ppaction://hlinksldjump"/>
              </a:rPr>
              <a:t>back to slide</a:t>
            </a:r>
            <a:r>
              <a:rPr lang="en-US" dirty="0"/>
              <a:t>]</a:t>
            </a:r>
          </a:p>
        </p:txBody>
      </p:sp>
    </p:spTree>
    <p:extLst>
      <p:ext uri="{BB962C8B-B14F-4D97-AF65-F5344CB8AC3E}">
        <p14:creationId xmlns:p14="http://schemas.microsoft.com/office/powerpoint/2010/main" val="187875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253A-B4C3-594B-8ED7-C5DB7CC40B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F7ACFA-C938-4A41-8209-55563C71D8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7D87EB-1F01-F34A-8BBD-D441D59DACC5}"/>
              </a:ext>
            </a:extLst>
          </p:cNvPr>
          <p:cNvPicPr>
            <a:picLocks noChangeAspect="1"/>
          </p:cNvPicPr>
          <p:nvPr/>
        </p:nvPicPr>
        <p:blipFill>
          <a:blip r:embed="rId2"/>
          <a:stretch>
            <a:fillRect/>
          </a:stretch>
        </p:blipFill>
        <p:spPr>
          <a:xfrm>
            <a:off x="179029" y="505774"/>
            <a:ext cx="11830766" cy="5611659"/>
          </a:xfrm>
          <a:prstGeom prst="rect">
            <a:avLst/>
          </a:prstGeom>
        </p:spPr>
      </p:pic>
      <p:sp>
        <p:nvSpPr>
          <p:cNvPr id="5" name="Right Arrow 4">
            <a:extLst>
              <a:ext uri="{FF2B5EF4-FFF2-40B4-BE49-F238E27FC236}">
                <a16:creationId xmlns:a16="http://schemas.microsoft.com/office/drawing/2014/main" id="{3CD68FE4-1983-9D4B-BC00-8832C4DB17CA}"/>
              </a:ext>
            </a:extLst>
          </p:cNvPr>
          <p:cNvSpPr/>
          <p:nvPr/>
        </p:nvSpPr>
        <p:spPr>
          <a:xfrm rot="1553152">
            <a:off x="7137259" y="347048"/>
            <a:ext cx="2868193" cy="162286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Here</a:t>
            </a:r>
          </a:p>
        </p:txBody>
      </p:sp>
      <p:pic>
        <p:nvPicPr>
          <p:cNvPr id="6" name="Picture 5">
            <a:extLst>
              <a:ext uri="{FF2B5EF4-FFF2-40B4-BE49-F238E27FC236}">
                <a16:creationId xmlns:a16="http://schemas.microsoft.com/office/drawing/2014/main" id="{5CC9FA78-3AC5-A04B-863B-F521EB50FF29}"/>
              </a:ext>
            </a:extLst>
          </p:cNvPr>
          <p:cNvPicPr>
            <a:picLocks noChangeAspect="1"/>
          </p:cNvPicPr>
          <p:nvPr/>
        </p:nvPicPr>
        <p:blipFill>
          <a:blip r:embed="rId3"/>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239157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5CF-B486-C74B-B5EE-20258F852DB8}"/>
              </a:ext>
            </a:extLst>
          </p:cNvPr>
          <p:cNvSpPr>
            <a:spLocks noGrp="1"/>
          </p:cNvSpPr>
          <p:nvPr>
            <p:ph type="title"/>
          </p:nvPr>
        </p:nvSpPr>
        <p:spPr>
          <a:xfrm>
            <a:off x="1141413" y="609600"/>
            <a:ext cx="9905998" cy="868471"/>
          </a:xfrm>
        </p:spPr>
        <p:txBody>
          <a:bodyPr/>
          <a:lstStyle/>
          <a:p>
            <a:r>
              <a:rPr lang="en-US" dirty="0"/>
              <a:t>Tool: Spacy Prodigy</a:t>
            </a:r>
          </a:p>
        </p:txBody>
      </p:sp>
      <p:pic>
        <p:nvPicPr>
          <p:cNvPr id="5" name="Picture 4">
            <a:extLst>
              <a:ext uri="{FF2B5EF4-FFF2-40B4-BE49-F238E27FC236}">
                <a16:creationId xmlns:a16="http://schemas.microsoft.com/office/drawing/2014/main" id="{EE4A99EA-1541-9343-B461-F2BBAED6CEB8}"/>
              </a:ext>
            </a:extLst>
          </p:cNvPr>
          <p:cNvPicPr>
            <a:picLocks noChangeAspect="1"/>
          </p:cNvPicPr>
          <p:nvPr/>
        </p:nvPicPr>
        <p:blipFill>
          <a:blip r:embed="rId2"/>
          <a:stretch>
            <a:fillRect/>
          </a:stretch>
        </p:blipFill>
        <p:spPr>
          <a:xfrm>
            <a:off x="125261" y="1367972"/>
            <a:ext cx="7993499" cy="3918011"/>
          </a:xfrm>
          <a:prstGeom prst="rect">
            <a:avLst/>
          </a:prstGeom>
        </p:spPr>
      </p:pic>
      <p:pic>
        <p:nvPicPr>
          <p:cNvPr id="7" name="Picture 6">
            <a:extLst>
              <a:ext uri="{FF2B5EF4-FFF2-40B4-BE49-F238E27FC236}">
                <a16:creationId xmlns:a16="http://schemas.microsoft.com/office/drawing/2014/main" id="{11ABB28A-98A1-0D40-8F2C-6F1D338E5E08}"/>
              </a:ext>
            </a:extLst>
          </p:cNvPr>
          <p:cNvPicPr>
            <a:picLocks noChangeAspect="1"/>
          </p:cNvPicPr>
          <p:nvPr/>
        </p:nvPicPr>
        <p:blipFill rotWithShape="1">
          <a:blip r:embed="rId3"/>
          <a:srcRect r="33615" b="6893"/>
          <a:stretch/>
        </p:blipFill>
        <p:spPr>
          <a:xfrm>
            <a:off x="6388273" y="4353789"/>
            <a:ext cx="5646653" cy="2404003"/>
          </a:xfrm>
          <a:prstGeom prst="rect">
            <a:avLst/>
          </a:prstGeom>
        </p:spPr>
      </p:pic>
    </p:spTree>
    <p:extLst>
      <p:ext uri="{BB962C8B-B14F-4D97-AF65-F5344CB8AC3E}">
        <p14:creationId xmlns:p14="http://schemas.microsoft.com/office/powerpoint/2010/main" val="187129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p:txBody>
          <a:bodyPr/>
          <a:lstStyle/>
          <a:p>
            <a:r>
              <a:rPr lang="en-US" dirty="0">
                <a:effectLst/>
              </a:rPr>
              <a:t>1</a:t>
            </a:r>
            <a:r>
              <a:rPr lang="en-US" baseline="30000" dirty="0">
                <a:effectLst/>
              </a:rPr>
              <a:t>st</a:t>
            </a:r>
            <a:r>
              <a:rPr lang="en-US" dirty="0">
                <a:effectLst/>
              </a:rPr>
              <a:t> Attempt:</a:t>
            </a:r>
            <a:br>
              <a:rPr lang="en-US" dirty="0">
                <a:effectLst/>
              </a:rPr>
            </a:br>
            <a:r>
              <a:rPr lang="en-US" dirty="0">
                <a:effectLst/>
              </a:rPr>
              <a:t>METHOD/TASK/APPLICATION</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p:txBody>
          <a:bodyPr>
            <a:normAutofit fontScale="92500" lnSpcReduction="10000"/>
          </a:bodyPr>
          <a:lstStyle/>
          <a:p>
            <a:r>
              <a:rPr lang="en-US" b="1" dirty="0">
                <a:effectLst/>
              </a:rPr>
              <a:t>Goal</a:t>
            </a:r>
            <a:r>
              <a:rPr lang="en-US" dirty="0">
                <a:effectLst/>
              </a:rPr>
              <a:t>: Create NER model to identify the method, task, and application from the abstract or summary each catalog entry</a:t>
            </a:r>
          </a:p>
          <a:p>
            <a:r>
              <a:rPr lang="en-US" b="1" dirty="0">
                <a:effectLst/>
              </a:rPr>
              <a:t>Data</a:t>
            </a:r>
            <a:r>
              <a:rPr lang="en-US" dirty="0">
                <a:effectLst/>
              </a:rPr>
              <a:t>:</a:t>
            </a:r>
          </a:p>
          <a:p>
            <a:pPr lvl="1"/>
            <a:r>
              <a:rPr lang="en-US" dirty="0">
                <a:effectLst/>
              </a:rPr>
              <a:t>20 Abstracts/summaries randomly selected from the Model Data Catalog</a:t>
            </a:r>
          </a:p>
          <a:p>
            <a:r>
              <a:rPr lang="en-US" b="1" dirty="0">
                <a:effectLst/>
              </a:rPr>
              <a:t>Entities</a:t>
            </a:r>
            <a:r>
              <a:rPr lang="en-US" dirty="0">
                <a:effectLst/>
              </a:rPr>
              <a:t> (Text Labels): </a:t>
            </a:r>
          </a:p>
          <a:p>
            <a:pPr lvl="1"/>
            <a:r>
              <a:rPr lang="en-US" b="1" dirty="0">
                <a:effectLst/>
              </a:rPr>
              <a:t>Method</a:t>
            </a:r>
            <a:r>
              <a:rPr lang="en-US" dirty="0">
                <a:effectLst/>
              </a:rPr>
              <a:t>: Machine learning or Statistical Model (random forest, neural network)</a:t>
            </a:r>
          </a:p>
          <a:p>
            <a:pPr lvl="1"/>
            <a:r>
              <a:rPr lang="en-US" b="1" dirty="0">
                <a:effectLst/>
              </a:rPr>
              <a:t>Task:</a:t>
            </a:r>
            <a:r>
              <a:rPr lang="en-US" dirty="0">
                <a:effectLst/>
              </a:rPr>
              <a:t> Image classification, segmentation, etc.</a:t>
            </a:r>
          </a:p>
          <a:p>
            <a:pPr lvl="1"/>
            <a:r>
              <a:rPr lang="en-US" b="1" dirty="0">
                <a:effectLst/>
              </a:rPr>
              <a:t>Application</a:t>
            </a:r>
            <a:r>
              <a:rPr lang="en-US" dirty="0">
                <a:effectLst/>
              </a:rPr>
              <a:t>: Tracking rainfall thresholds, predicting population, etc.</a:t>
            </a:r>
          </a:p>
          <a:p>
            <a:endParaRPr lang="en-US" dirty="0">
              <a:effectLst/>
            </a:endParaRPr>
          </a:p>
          <a:p>
            <a:endParaRPr lang="en-US" dirty="0"/>
          </a:p>
        </p:txBody>
      </p:sp>
      <p:pic>
        <p:nvPicPr>
          <p:cNvPr id="4" name="Picture 3">
            <a:extLst>
              <a:ext uri="{FF2B5EF4-FFF2-40B4-BE49-F238E27FC236}">
                <a16:creationId xmlns:a16="http://schemas.microsoft.com/office/drawing/2014/main" id="{387E6C5B-F441-4F4F-939D-5040DD2607D3}"/>
              </a:ext>
            </a:extLst>
          </p:cNvPr>
          <p:cNvPicPr>
            <a:picLocks noChangeAspect="1"/>
          </p:cNvPicPr>
          <p:nvPr/>
        </p:nvPicPr>
        <p:blipFill>
          <a:blip r:embed="rId2"/>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71035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4FAF-D0E1-2645-92FD-83D798B8414E}"/>
              </a:ext>
            </a:extLst>
          </p:cNvPr>
          <p:cNvSpPr>
            <a:spLocks noGrp="1"/>
          </p:cNvSpPr>
          <p:nvPr>
            <p:ph type="title"/>
          </p:nvPr>
        </p:nvSpPr>
        <p:spPr/>
        <p:txBody>
          <a:bodyPr/>
          <a:lstStyle/>
          <a:p>
            <a:r>
              <a:rPr lang="en-US" dirty="0">
                <a:effectLst/>
              </a:rPr>
              <a:t>Challenges with First attempt:</a:t>
            </a:r>
            <a:br>
              <a:rPr lang="en-US" dirty="0">
                <a:effectLst/>
              </a:rPr>
            </a:br>
            <a:endParaRPr lang="en-US" dirty="0"/>
          </a:p>
        </p:txBody>
      </p:sp>
      <p:sp>
        <p:nvSpPr>
          <p:cNvPr id="3" name="Content Placeholder 2">
            <a:extLst>
              <a:ext uri="{FF2B5EF4-FFF2-40B4-BE49-F238E27FC236}">
                <a16:creationId xmlns:a16="http://schemas.microsoft.com/office/drawing/2014/main" id="{6DCFD5A8-2F6C-FD4E-8AAE-355135A7F69F}"/>
              </a:ext>
            </a:extLst>
          </p:cNvPr>
          <p:cNvSpPr>
            <a:spLocks noGrp="1"/>
          </p:cNvSpPr>
          <p:nvPr>
            <p:ph idx="1"/>
          </p:nvPr>
        </p:nvSpPr>
        <p:spPr/>
        <p:txBody>
          <a:bodyPr>
            <a:normAutofit/>
          </a:bodyPr>
          <a:lstStyle/>
          <a:p>
            <a:pPr lvl="1"/>
            <a:r>
              <a:rPr lang="en-US" dirty="0">
                <a:effectLst/>
              </a:rPr>
              <a:t>Identifying the method in geological articles may require varied expertise. Some texts don’t have a method. [</a:t>
            </a:r>
            <a:r>
              <a:rPr lang="en-US" dirty="0">
                <a:effectLst/>
                <a:hlinkClick r:id="rId2" action="ppaction://hlinksldjump"/>
              </a:rPr>
              <a:t>example</a:t>
            </a:r>
            <a:r>
              <a:rPr lang="en-US" dirty="0">
                <a:effectLst/>
              </a:rPr>
              <a:t>]</a:t>
            </a:r>
          </a:p>
          <a:p>
            <a:pPr lvl="1"/>
            <a:r>
              <a:rPr lang="en-US" dirty="0">
                <a:effectLst/>
              </a:rPr>
              <a:t>There are mathematical, machine learning, statistical, and </a:t>
            </a:r>
            <a:r>
              <a:rPr lang="en-US">
                <a:effectLst/>
              </a:rPr>
              <a:t>geological methods </a:t>
            </a:r>
            <a:r>
              <a:rPr lang="en-US" dirty="0">
                <a:effectLst/>
              </a:rPr>
              <a:t>in the text.  </a:t>
            </a:r>
          </a:p>
          <a:p>
            <a:pPr lvl="1"/>
            <a:r>
              <a:rPr lang="en-US" dirty="0">
                <a:effectLst/>
              </a:rPr>
              <a:t>The task and the method could overlap (e.g. A ground-motion prediction equation)</a:t>
            </a:r>
          </a:p>
          <a:p>
            <a:pPr lvl="1"/>
            <a:r>
              <a:rPr lang="en-US" dirty="0">
                <a:effectLst/>
              </a:rPr>
              <a:t>Applications often had long multi-word entities, but were often preceded by the word ‘provides.’</a:t>
            </a:r>
          </a:p>
          <a:p>
            <a:pPr lvl="1"/>
            <a:r>
              <a:rPr lang="en-US" dirty="0">
                <a:effectLst/>
              </a:rPr>
              <a:t>No luck with this attempt. Labeled everything – Decided to narrow down entities.</a:t>
            </a:r>
          </a:p>
          <a:p>
            <a:pPr lvl="1"/>
            <a:endParaRPr lang="en-US" dirty="0">
              <a:effectLst/>
            </a:endParaRPr>
          </a:p>
          <a:p>
            <a:endParaRPr lang="en-US" dirty="0"/>
          </a:p>
        </p:txBody>
      </p:sp>
      <p:pic>
        <p:nvPicPr>
          <p:cNvPr id="5" name="Picture 4">
            <a:extLst>
              <a:ext uri="{FF2B5EF4-FFF2-40B4-BE49-F238E27FC236}">
                <a16:creationId xmlns:a16="http://schemas.microsoft.com/office/drawing/2014/main" id="{1B68EBF0-8A0D-9D4B-A814-F51284EC4B80}"/>
              </a:ext>
            </a:extLst>
          </p:cNvPr>
          <p:cNvPicPr>
            <a:picLocks noChangeAspect="1"/>
          </p:cNvPicPr>
          <p:nvPr/>
        </p:nvPicPr>
        <p:blipFill>
          <a:blip r:embed="rId3"/>
          <a:stretch>
            <a:fillRect/>
          </a:stretch>
        </p:blipFill>
        <p:spPr>
          <a:xfrm>
            <a:off x="8720760" y="283367"/>
            <a:ext cx="3167268" cy="1904870"/>
          </a:xfrm>
          <a:prstGeom prst="rect">
            <a:avLst/>
          </a:prstGeom>
        </p:spPr>
      </p:pic>
      <p:pic>
        <p:nvPicPr>
          <p:cNvPr id="6" name="Picture 5">
            <a:extLst>
              <a:ext uri="{FF2B5EF4-FFF2-40B4-BE49-F238E27FC236}">
                <a16:creationId xmlns:a16="http://schemas.microsoft.com/office/drawing/2014/main" id="{B4103DE1-6CFC-BD49-A6F6-364E470EE78F}"/>
              </a:ext>
            </a:extLst>
          </p:cNvPr>
          <p:cNvPicPr>
            <a:picLocks noChangeAspect="1"/>
          </p:cNvPicPr>
          <p:nvPr/>
        </p:nvPicPr>
        <p:blipFill>
          <a:blip r:embed="rId4"/>
          <a:stretch>
            <a:fillRect/>
          </a:stretch>
        </p:blipFill>
        <p:spPr>
          <a:xfrm>
            <a:off x="10427233" y="6117433"/>
            <a:ext cx="1460795" cy="575465"/>
          </a:xfrm>
          <a:prstGeom prst="rect">
            <a:avLst/>
          </a:prstGeom>
        </p:spPr>
      </p:pic>
    </p:spTree>
    <p:extLst>
      <p:ext uri="{BB962C8B-B14F-4D97-AF65-F5344CB8AC3E}">
        <p14:creationId xmlns:p14="http://schemas.microsoft.com/office/powerpoint/2010/main" val="3364818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p:txBody>
          <a:bodyPr/>
          <a:lstStyle/>
          <a:p>
            <a:r>
              <a:rPr lang="en-US" dirty="0">
                <a:effectLst/>
              </a:rPr>
              <a:t>2</a:t>
            </a:r>
            <a:r>
              <a:rPr lang="en-US" baseline="30000" dirty="0">
                <a:effectLst/>
              </a:rPr>
              <a:t>nd</a:t>
            </a:r>
            <a:r>
              <a:rPr lang="en-US" dirty="0">
                <a:effectLst/>
              </a:rPr>
              <a:t> Attempt:</a:t>
            </a:r>
            <a:br>
              <a:rPr lang="en-US" dirty="0">
                <a:effectLst/>
              </a:rPr>
            </a:br>
            <a:r>
              <a:rPr lang="en-US" dirty="0">
                <a:effectLst/>
              </a:rPr>
              <a:t>ALL METHODS</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810553"/>
            <a:ext cx="9905998" cy="3124201"/>
          </a:xfrm>
        </p:spPr>
        <p:txBody>
          <a:bodyPr>
            <a:normAutofit fontScale="92500" lnSpcReduction="10000"/>
          </a:bodyPr>
          <a:lstStyle/>
          <a:p>
            <a:r>
              <a:rPr lang="en-US" b="1" dirty="0">
                <a:effectLst/>
              </a:rPr>
              <a:t>Goal</a:t>
            </a:r>
            <a:r>
              <a:rPr lang="en-US" dirty="0">
                <a:effectLst/>
              </a:rPr>
              <a:t>: Create NER model to identify the method from the abstract or summary each catalog entry</a:t>
            </a:r>
          </a:p>
          <a:p>
            <a:r>
              <a:rPr lang="en-US" b="1" dirty="0">
                <a:effectLst/>
              </a:rPr>
              <a:t>Data</a:t>
            </a:r>
            <a:r>
              <a:rPr lang="en-US" dirty="0">
                <a:effectLst/>
              </a:rPr>
              <a:t>:</a:t>
            </a:r>
          </a:p>
          <a:p>
            <a:pPr lvl="1"/>
            <a:r>
              <a:rPr lang="en-US" dirty="0">
                <a:effectLst/>
              </a:rPr>
              <a:t>40 Abstracts/summaries randomly selected from the Model Data Catalog</a:t>
            </a:r>
          </a:p>
          <a:p>
            <a:r>
              <a:rPr lang="en-US" b="1" dirty="0">
                <a:effectLst/>
              </a:rPr>
              <a:t>Entities</a:t>
            </a:r>
            <a:r>
              <a:rPr lang="en-US" dirty="0">
                <a:effectLst/>
              </a:rPr>
              <a:t> (Text Labels): </a:t>
            </a:r>
          </a:p>
          <a:p>
            <a:pPr lvl="1"/>
            <a:r>
              <a:rPr lang="en-US" b="1" dirty="0">
                <a:effectLst/>
              </a:rPr>
              <a:t>Method</a:t>
            </a:r>
            <a:r>
              <a:rPr lang="en-US" dirty="0">
                <a:effectLst/>
              </a:rPr>
              <a:t>: Machine learning, Statistical, OR Geological Model (random forest, neural network, regression, thermal energy transport, etc.)</a:t>
            </a:r>
          </a:p>
          <a:p>
            <a:r>
              <a:rPr lang="en-US" b="1" dirty="0">
                <a:effectLst/>
              </a:rPr>
              <a:t>CHALLENGES: </a:t>
            </a:r>
            <a:r>
              <a:rPr lang="en-US" dirty="0">
                <a:effectLst/>
              </a:rPr>
              <a:t>There were few ML entities to train on. GEO models are complex and became geological entities instead of geological model entities</a:t>
            </a:r>
          </a:p>
          <a:p>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pic>
        <p:nvPicPr>
          <p:cNvPr id="6" name="Picture 5">
            <a:extLst>
              <a:ext uri="{FF2B5EF4-FFF2-40B4-BE49-F238E27FC236}">
                <a16:creationId xmlns:a16="http://schemas.microsoft.com/office/drawing/2014/main" id="{CB98CFE8-34B6-4548-A287-AC3A63AC00E0}"/>
              </a:ext>
            </a:extLst>
          </p:cNvPr>
          <p:cNvPicPr>
            <a:picLocks noChangeAspect="1"/>
          </p:cNvPicPr>
          <p:nvPr/>
        </p:nvPicPr>
        <p:blipFill>
          <a:blip r:embed="rId3"/>
          <a:stretch>
            <a:fillRect/>
          </a:stretch>
        </p:blipFill>
        <p:spPr>
          <a:xfrm>
            <a:off x="6195848" y="145628"/>
            <a:ext cx="5692180" cy="2273003"/>
          </a:xfrm>
          <a:prstGeom prst="rect">
            <a:avLst/>
          </a:prstGeom>
        </p:spPr>
      </p:pic>
    </p:spTree>
    <p:extLst>
      <p:ext uri="{BB962C8B-B14F-4D97-AF65-F5344CB8AC3E}">
        <p14:creationId xmlns:p14="http://schemas.microsoft.com/office/powerpoint/2010/main" val="357918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p:txBody>
          <a:bodyPr/>
          <a:lstStyle/>
          <a:p>
            <a:r>
              <a:rPr lang="en-US" dirty="0">
                <a:effectLst/>
              </a:rPr>
              <a:t>3</a:t>
            </a:r>
            <a:r>
              <a:rPr lang="en-US" baseline="30000" dirty="0">
                <a:effectLst/>
              </a:rPr>
              <a:t>rd</a:t>
            </a:r>
            <a:r>
              <a:rPr lang="en-US" dirty="0">
                <a:effectLst/>
              </a:rPr>
              <a:t> Attempt:</a:t>
            </a:r>
            <a:br>
              <a:rPr lang="en-US" dirty="0">
                <a:effectLst/>
              </a:rPr>
            </a:br>
            <a:r>
              <a:rPr lang="en-US" dirty="0">
                <a:effectLst/>
              </a:rPr>
              <a:t>GEO METHODS</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53369" y="2813035"/>
            <a:ext cx="9905998" cy="3124201"/>
          </a:xfrm>
        </p:spPr>
        <p:txBody>
          <a:bodyPr>
            <a:normAutofit/>
          </a:bodyPr>
          <a:lstStyle/>
          <a:p>
            <a:r>
              <a:rPr lang="en-US" b="1" dirty="0">
                <a:effectLst/>
              </a:rPr>
              <a:t>Goal</a:t>
            </a:r>
            <a:r>
              <a:rPr lang="en-US" dirty="0">
                <a:effectLst/>
              </a:rPr>
              <a:t>: Create NER model to identify the geological method from the abstract or summary each catalog entry</a:t>
            </a:r>
          </a:p>
          <a:p>
            <a:r>
              <a:rPr lang="en-US" b="1" dirty="0">
                <a:effectLst/>
              </a:rPr>
              <a:t>Data</a:t>
            </a:r>
            <a:r>
              <a:rPr lang="en-US" dirty="0">
                <a:effectLst/>
              </a:rPr>
              <a:t>:</a:t>
            </a:r>
          </a:p>
          <a:p>
            <a:pPr lvl="1"/>
            <a:r>
              <a:rPr lang="en-US" dirty="0">
                <a:effectLst/>
              </a:rPr>
              <a:t>40 Abstracts/summaries randomly selected from the Model Data Catalog</a:t>
            </a:r>
          </a:p>
          <a:p>
            <a:r>
              <a:rPr lang="en-US" b="1" dirty="0">
                <a:effectLst/>
              </a:rPr>
              <a:t>Entities</a:t>
            </a:r>
            <a:r>
              <a:rPr lang="en-US" dirty="0">
                <a:effectLst/>
              </a:rPr>
              <a:t> (Text Labels): </a:t>
            </a:r>
          </a:p>
          <a:p>
            <a:pPr lvl="1"/>
            <a:r>
              <a:rPr lang="en-US" b="1" dirty="0">
                <a:effectLst/>
              </a:rPr>
              <a:t>Method</a:t>
            </a:r>
            <a:r>
              <a:rPr lang="en-US" dirty="0">
                <a:effectLst/>
              </a:rPr>
              <a:t>: Geological Model (thermal energy transport, cellular automata land change model, etc.)</a:t>
            </a:r>
          </a:p>
          <a:p>
            <a:r>
              <a:rPr lang="en-US" b="1" dirty="0">
                <a:effectLst/>
              </a:rPr>
              <a:t>Challenges</a:t>
            </a:r>
            <a:r>
              <a:rPr lang="en-US" dirty="0">
                <a:effectLst/>
              </a:rPr>
              <a:t>: Identifying the geological model, More like geological terms</a:t>
            </a:r>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pic>
        <p:nvPicPr>
          <p:cNvPr id="7" name="Picture 6">
            <a:extLst>
              <a:ext uri="{FF2B5EF4-FFF2-40B4-BE49-F238E27FC236}">
                <a16:creationId xmlns:a16="http://schemas.microsoft.com/office/drawing/2014/main" id="{F329FC02-75F6-C047-87F0-953D9C38C777}"/>
              </a:ext>
            </a:extLst>
          </p:cNvPr>
          <p:cNvPicPr>
            <a:picLocks noChangeAspect="1"/>
          </p:cNvPicPr>
          <p:nvPr/>
        </p:nvPicPr>
        <p:blipFill>
          <a:blip r:embed="rId3"/>
          <a:stretch>
            <a:fillRect/>
          </a:stretch>
        </p:blipFill>
        <p:spPr>
          <a:xfrm>
            <a:off x="5764696" y="145628"/>
            <a:ext cx="6123332" cy="2445171"/>
          </a:xfrm>
          <a:prstGeom prst="rect">
            <a:avLst/>
          </a:prstGeom>
        </p:spPr>
      </p:pic>
    </p:spTree>
    <p:extLst>
      <p:ext uri="{BB962C8B-B14F-4D97-AF65-F5344CB8AC3E}">
        <p14:creationId xmlns:p14="http://schemas.microsoft.com/office/powerpoint/2010/main" val="3476831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7366-1C03-1749-BEDC-DEFFA7902A32}"/>
              </a:ext>
            </a:extLst>
          </p:cNvPr>
          <p:cNvSpPr>
            <a:spLocks noGrp="1"/>
          </p:cNvSpPr>
          <p:nvPr>
            <p:ph type="title"/>
          </p:nvPr>
        </p:nvSpPr>
        <p:spPr/>
        <p:txBody>
          <a:bodyPr/>
          <a:lstStyle/>
          <a:p>
            <a:r>
              <a:rPr lang="en-US" dirty="0">
                <a:effectLst/>
              </a:rPr>
              <a:t>4</a:t>
            </a:r>
            <a:r>
              <a:rPr lang="en-US" baseline="30000" dirty="0">
                <a:effectLst/>
              </a:rPr>
              <a:t>th</a:t>
            </a:r>
            <a:r>
              <a:rPr lang="en-US" dirty="0">
                <a:effectLst/>
              </a:rPr>
              <a:t> Attempt:</a:t>
            </a:r>
            <a:br>
              <a:rPr lang="en-US" dirty="0">
                <a:effectLst/>
              </a:rPr>
            </a:br>
            <a:r>
              <a:rPr lang="en-US" dirty="0">
                <a:effectLst/>
              </a:rPr>
              <a:t>Machine learning</a:t>
            </a:r>
            <a:br>
              <a:rPr lang="en-US" dirty="0">
                <a:effectLst/>
              </a:rPr>
            </a:br>
            <a:r>
              <a:rPr lang="en-US" dirty="0">
                <a:effectLst/>
              </a:rPr>
              <a:t>/STATS METHODS</a:t>
            </a:r>
          </a:p>
        </p:txBody>
      </p:sp>
      <p:sp>
        <p:nvSpPr>
          <p:cNvPr id="3" name="Content Placeholder 2">
            <a:extLst>
              <a:ext uri="{FF2B5EF4-FFF2-40B4-BE49-F238E27FC236}">
                <a16:creationId xmlns:a16="http://schemas.microsoft.com/office/drawing/2014/main" id="{72B5C25B-C6EE-DE40-BE52-2BD796E8B99E}"/>
              </a:ext>
            </a:extLst>
          </p:cNvPr>
          <p:cNvSpPr>
            <a:spLocks noGrp="1"/>
          </p:cNvSpPr>
          <p:nvPr>
            <p:ph idx="1"/>
          </p:nvPr>
        </p:nvSpPr>
        <p:spPr>
          <a:xfrm>
            <a:off x="969134" y="2590799"/>
            <a:ext cx="9905998" cy="3124201"/>
          </a:xfrm>
        </p:spPr>
        <p:txBody>
          <a:bodyPr>
            <a:normAutofit fontScale="92500"/>
          </a:bodyPr>
          <a:lstStyle/>
          <a:p>
            <a:r>
              <a:rPr lang="en-US" b="1" dirty="0">
                <a:effectLst/>
              </a:rPr>
              <a:t>Goal</a:t>
            </a:r>
            <a:r>
              <a:rPr lang="en-US" dirty="0">
                <a:effectLst/>
              </a:rPr>
              <a:t>: Create NER model to identify the ML/Statistical method from the abstract or summary each catalog entry</a:t>
            </a:r>
          </a:p>
          <a:p>
            <a:r>
              <a:rPr lang="en-US" b="1" dirty="0">
                <a:effectLst/>
              </a:rPr>
              <a:t>Data</a:t>
            </a:r>
            <a:r>
              <a:rPr lang="en-US" dirty="0">
                <a:effectLst/>
              </a:rPr>
              <a:t>:</a:t>
            </a:r>
          </a:p>
          <a:p>
            <a:pPr lvl="1"/>
            <a:r>
              <a:rPr lang="en-US" dirty="0">
                <a:effectLst/>
              </a:rPr>
              <a:t>40 Abstracts/summaries randomly selected from the Model Data Catalog</a:t>
            </a:r>
          </a:p>
          <a:p>
            <a:r>
              <a:rPr lang="en-US" b="1" dirty="0">
                <a:effectLst/>
              </a:rPr>
              <a:t>Entities</a:t>
            </a:r>
            <a:r>
              <a:rPr lang="en-US" dirty="0">
                <a:effectLst/>
              </a:rPr>
              <a:t> (Text Labels): </a:t>
            </a:r>
          </a:p>
          <a:p>
            <a:pPr lvl="1"/>
            <a:r>
              <a:rPr lang="en-US" b="1" dirty="0">
                <a:effectLst/>
              </a:rPr>
              <a:t>Method</a:t>
            </a:r>
            <a:r>
              <a:rPr lang="en-US" dirty="0">
                <a:effectLst/>
              </a:rPr>
              <a:t>: Machine learning, Statistical Model(random forest, neural network, regression)</a:t>
            </a:r>
          </a:p>
          <a:p>
            <a:r>
              <a:rPr lang="en-US" b="1" dirty="0">
                <a:effectLst/>
              </a:rPr>
              <a:t>Challenges: </a:t>
            </a:r>
            <a:r>
              <a:rPr lang="en-US" dirty="0">
                <a:effectLst/>
              </a:rPr>
              <a:t>Not enough to train on.  There were only a couple entities in all the texts.</a:t>
            </a:r>
            <a:endParaRPr lang="en-US" dirty="0"/>
          </a:p>
        </p:txBody>
      </p:sp>
      <p:pic>
        <p:nvPicPr>
          <p:cNvPr id="4" name="Picture 3">
            <a:extLst>
              <a:ext uri="{FF2B5EF4-FFF2-40B4-BE49-F238E27FC236}">
                <a16:creationId xmlns:a16="http://schemas.microsoft.com/office/drawing/2014/main" id="{4766BC2D-DE2D-2247-A85A-B6D3DB66FC17}"/>
              </a:ext>
            </a:extLst>
          </p:cNvPr>
          <p:cNvPicPr>
            <a:picLocks noChangeAspect="1"/>
          </p:cNvPicPr>
          <p:nvPr/>
        </p:nvPicPr>
        <p:blipFill>
          <a:blip r:embed="rId2"/>
          <a:stretch>
            <a:fillRect/>
          </a:stretch>
        </p:blipFill>
        <p:spPr>
          <a:xfrm>
            <a:off x="10427233" y="6117433"/>
            <a:ext cx="1460795" cy="575465"/>
          </a:xfrm>
          <a:prstGeom prst="rect">
            <a:avLst/>
          </a:prstGeom>
        </p:spPr>
      </p:pic>
      <p:pic>
        <p:nvPicPr>
          <p:cNvPr id="6" name="Picture 5">
            <a:extLst>
              <a:ext uri="{FF2B5EF4-FFF2-40B4-BE49-F238E27FC236}">
                <a16:creationId xmlns:a16="http://schemas.microsoft.com/office/drawing/2014/main" id="{17673D81-86E9-6A41-9C21-169D22BE9CF9}"/>
              </a:ext>
            </a:extLst>
          </p:cNvPr>
          <p:cNvPicPr>
            <a:picLocks noChangeAspect="1"/>
          </p:cNvPicPr>
          <p:nvPr/>
        </p:nvPicPr>
        <p:blipFill>
          <a:blip r:embed="rId3"/>
          <a:stretch>
            <a:fillRect/>
          </a:stretch>
        </p:blipFill>
        <p:spPr>
          <a:xfrm>
            <a:off x="5337553" y="312826"/>
            <a:ext cx="6550476" cy="1875540"/>
          </a:xfrm>
          <a:prstGeom prst="rect">
            <a:avLst/>
          </a:prstGeom>
        </p:spPr>
      </p:pic>
    </p:spTree>
    <p:extLst>
      <p:ext uri="{BB962C8B-B14F-4D97-AF65-F5344CB8AC3E}">
        <p14:creationId xmlns:p14="http://schemas.microsoft.com/office/powerpoint/2010/main" val="4115458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534</TotalTime>
  <Words>1727</Words>
  <Application>Microsoft Macintosh PowerPoint</Application>
  <PresentationFormat>Widescreen</PresentationFormat>
  <Paragraphs>124</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Mesh</vt:lpstr>
      <vt:lpstr>Model Data Catalog</vt:lpstr>
      <vt:lpstr>Why Use the NER model?</vt:lpstr>
      <vt:lpstr>PowerPoint Presentation</vt:lpstr>
      <vt:lpstr>Tool: Spacy Prodigy</vt:lpstr>
      <vt:lpstr>1st Attempt: METHOD/TASK/APPLICATION</vt:lpstr>
      <vt:lpstr>Challenges with First attempt: </vt:lpstr>
      <vt:lpstr>2nd Attempt: ALL METHODS</vt:lpstr>
      <vt:lpstr>3rd Attempt: GEO METHODS</vt:lpstr>
      <vt:lpstr>4th Attempt: Machine learning /STATS METHODS</vt:lpstr>
      <vt:lpstr>5th Attempt: GEO METHODS</vt:lpstr>
      <vt:lpstr>6th Attempt: Using ‘model’</vt:lpstr>
      <vt:lpstr>7th Attempt: Machine learning method (transfer learning)</vt:lpstr>
      <vt:lpstr>Labeling on arxiv</vt:lpstr>
      <vt:lpstr>Didn’t quite transfer to model catalog</vt:lpstr>
      <vt:lpstr>(ERROR on 8th) 9th attempt: ML METHOD (transfer learning)</vt:lpstr>
      <vt:lpstr>PowerPoint Presentation</vt:lpstr>
      <vt:lpstr>Labeling on Model Catalog text</vt:lpstr>
      <vt:lpstr>10th /11th Attempt: ML METHOD (transfer learning)</vt:lpstr>
      <vt:lpstr>Observations so far… </vt:lpstr>
      <vt:lpstr>Example text for geo ‘methods’</vt:lpstr>
      <vt:lpstr>OTHER Lessons learned…</vt:lpstr>
      <vt:lpstr> Questions?</vt:lpstr>
      <vt:lpstr>No model?</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Data Catalog</dc:title>
  <dc:creator>sasha anderson</dc:creator>
  <cp:lastModifiedBy>sasha anderson</cp:lastModifiedBy>
  <cp:revision>33</cp:revision>
  <dcterms:created xsi:type="dcterms:W3CDTF">2021-02-26T00:00:26Z</dcterms:created>
  <dcterms:modified xsi:type="dcterms:W3CDTF">2021-03-02T20:01:27Z</dcterms:modified>
</cp:coreProperties>
</file>